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6700" r:id="rId1"/>
  </p:sldMasterIdLst>
  <p:notesMasterIdLst>
    <p:notesMasterId r:id="rId17"/>
  </p:notesMasterIdLst>
  <p:handoutMasterIdLst>
    <p:handoutMasterId r:id="rId18"/>
  </p:handoutMasterIdLst>
  <p:sldIdLst>
    <p:sldId id="519" r:id="rId2"/>
    <p:sldId id="520" r:id="rId3"/>
    <p:sldId id="534" r:id="rId4"/>
    <p:sldId id="524" r:id="rId5"/>
    <p:sldId id="533" r:id="rId6"/>
    <p:sldId id="527" r:id="rId7"/>
    <p:sldId id="528" r:id="rId8"/>
    <p:sldId id="525" r:id="rId9"/>
    <p:sldId id="526" r:id="rId10"/>
    <p:sldId id="529" r:id="rId11"/>
    <p:sldId id="530" r:id="rId12"/>
    <p:sldId id="531" r:id="rId13"/>
    <p:sldId id="522" r:id="rId14"/>
    <p:sldId id="521" r:id="rId15"/>
    <p:sldId id="532" r:id="rId16"/>
  </p:sldIdLst>
  <p:sldSz cx="6950075" cy="5029200"/>
  <p:notesSz cx="7010400" cy="9296400"/>
  <p:defaultTextStyle>
    <a:defPPr>
      <a:defRPr lang="en-US"/>
    </a:defPPr>
    <a:lvl1pPr algn="l" rtl="0" fontAlgn="base">
      <a:spcBef>
        <a:spcPct val="0"/>
      </a:spcBef>
      <a:spcAft>
        <a:spcPct val="0"/>
      </a:spcAft>
      <a:defRPr sz="1200" kern="1200">
        <a:solidFill>
          <a:srgbClr val="5F5F5F"/>
        </a:solidFill>
        <a:latin typeface="Arial" charset="0"/>
        <a:ea typeface="+mn-ea"/>
        <a:cs typeface="+mn-cs"/>
      </a:defRPr>
    </a:lvl1pPr>
    <a:lvl2pPr marL="455613" indent="1588" algn="l" rtl="0" fontAlgn="base">
      <a:spcBef>
        <a:spcPct val="0"/>
      </a:spcBef>
      <a:spcAft>
        <a:spcPct val="0"/>
      </a:spcAft>
      <a:defRPr sz="1200" kern="1200">
        <a:solidFill>
          <a:srgbClr val="5F5F5F"/>
        </a:solidFill>
        <a:latin typeface="Arial" charset="0"/>
        <a:ea typeface="+mn-ea"/>
        <a:cs typeface="+mn-cs"/>
      </a:defRPr>
    </a:lvl2pPr>
    <a:lvl3pPr marL="912813" indent="1588" algn="l" rtl="0" fontAlgn="base">
      <a:spcBef>
        <a:spcPct val="0"/>
      </a:spcBef>
      <a:spcAft>
        <a:spcPct val="0"/>
      </a:spcAft>
      <a:defRPr sz="1200" kern="1200">
        <a:solidFill>
          <a:srgbClr val="5F5F5F"/>
        </a:solidFill>
        <a:latin typeface="Arial" charset="0"/>
        <a:ea typeface="+mn-ea"/>
        <a:cs typeface="+mn-cs"/>
      </a:defRPr>
    </a:lvl3pPr>
    <a:lvl4pPr marL="1370013" indent="1588" algn="l" rtl="0" fontAlgn="base">
      <a:spcBef>
        <a:spcPct val="0"/>
      </a:spcBef>
      <a:spcAft>
        <a:spcPct val="0"/>
      </a:spcAft>
      <a:defRPr sz="1200" kern="1200">
        <a:solidFill>
          <a:srgbClr val="5F5F5F"/>
        </a:solidFill>
        <a:latin typeface="Arial" charset="0"/>
        <a:ea typeface="+mn-ea"/>
        <a:cs typeface="+mn-cs"/>
      </a:defRPr>
    </a:lvl4pPr>
    <a:lvl5pPr marL="1827213" indent="1588" algn="l" rtl="0" fontAlgn="base">
      <a:spcBef>
        <a:spcPct val="0"/>
      </a:spcBef>
      <a:spcAft>
        <a:spcPct val="0"/>
      </a:spcAft>
      <a:defRPr sz="1200" kern="1200">
        <a:solidFill>
          <a:srgbClr val="5F5F5F"/>
        </a:solidFill>
        <a:latin typeface="Arial" charset="0"/>
        <a:ea typeface="+mn-ea"/>
        <a:cs typeface="+mn-cs"/>
      </a:defRPr>
    </a:lvl5pPr>
    <a:lvl6pPr marL="2286000" algn="l" defTabSz="914400" rtl="0" eaLnBrk="1" latinLnBrk="0" hangingPunct="1">
      <a:defRPr sz="1200" kern="1200">
        <a:solidFill>
          <a:srgbClr val="5F5F5F"/>
        </a:solidFill>
        <a:latin typeface="Arial" charset="0"/>
        <a:ea typeface="+mn-ea"/>
        <a:cs typeface="+mn-cs"/>
      </a:defRPr>
    </a:lvl6pPr>
    <a:lvl7pPr marL="2743200" algn="l" defTabSz="914400" rtl="0" eaLnBrk="1" latinLnBrk="0" hangingPunct="1">
      <a:defRPr sz="1200" kern="1200">
        <a:solidFill>
          <a:srgbClr val="5F5F5F"/>
        </a:solidFill>
        <a:latin typeface="Arial" charset="0"/>
        <a:ea typeface="+mn-ea"/>
        <a:cs typeface="+mn-cs"/>
      </a:defRPr>
    </a:lvl7pPr>
    <a:lvl8pPr marL="3200400" algn="l" defTabSz="914400" rtl="0" eaLnBrk="1" latinLnBrk="0" hangingPunct="1">
      <a:defRPr sz="1200" kern="1200">
        <a:solidFill>
          <a:srgbClr val="5F5F5F"/>
        </a:solidFill>
        <a:latin typeface="Arial" charset="0"/>
        <a:ea typeface="+mn-ea"/>
        <a:cs typeface="+mn-cs"/>
      </a:defRPr>
    </a:lvl8pPr>
    <a:lvl9pPr marL="3657600" algn="l" defTabSz="914400" rtl="0" eaLnBrk="1" latinLnBrk="0" hangingPunct="1">
      <a:defRPr sz="1200" kern="1200">
        <a:solidFill>
          <a:srgbClr val="5F5F5F"/>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9D35"/>
    <a:srgbClr val="0040CC"/>
    <a:srgbClr val="423793"/>
    <a:srgbClr val="1C5400"/>
    <a:srgbClr val="206000"/>
    <a:srgbClr val="FFFF00"/>
    <a:srgbClr val="330066"/>
    <a:srgbClr val="339900"/>
    <a:srgbClr val="2175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autoAdjust="0"/>
    <p:restoredTop sz="78993" autoAdjust="0"/>
  </p:normalViewPr>
  <p:slideViewPr>
    <p:cSldViewPr snapToGrid="0">
      <p:cViewPr>
        <p:scale>
          <a:sx n="143" d="100"/>
          <a:sy n="143" d="100"/>
        </p:scale>
        <p:origin x="-918" y="492"/>
      </p:cViewPr>
      <p:guideLst>
        <p:guide orient="horz" pos="1584"/>
        <p:guide pos="218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81" d="100"/>
          <a:sy n="81" d="100"/>
        </p:scale>
        <p:origin x="-3114"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defTabSz="931750">
              <a:lnSpc>
                <a:spcPct val="100000"/>
              </a:lnSpc>
              <a:spcBef>
                <a:spcPct val="0"/>
              </a:spcBef>
              <a:buFontTx/>
              <a:buNone/>
              <a:defRPr sz="1300">
                <a:solidFill>
                  <a:schemeClr val="tx1"/>
                </a:solidFill>
                <a:latin typeface="Tahoma" charset="0"/>
              </a:defRPr>
            </a:lvl1pPr>
          </a:lstStyle>
          <a:p>
            <a:pPr>
              <a:defRPr/>
            </a:pPr>
            <a:endParaRPr lang="en-US"/>
          </a:p>
        </p:txBody>
      </p:sp>
      <p:sp>
        <p:nvSpPr>
          <p:cNvPr id="60419" name="Rectangle 3"/>
          <p:cNvSpPr>
            <a:spLocks noGrp="1" noChangeArrowheads="1"/>
          </p:cNvSpPr>
          <p:nvPr>
            <p:ph type="dt" sz="quarter" idx="1"/>
          </p:nvPr>
        </p:nvSpPr>
        <p:spPr bwMode="auto">
          <a:xfrm>
            <a:off x="3971925"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algn="r" defTabSz="931750">
              <a:lnSpc>
                <a:spcPct val="100000"/>
              </a:lnSpc>
              <a:spcBef>
                <a:spcPct val="0"/>
              </a:spcBef>
              <a:buFontTx/>
              <a:buNone/>
              <a:defRPr sz="1300">
                <a:solidFill>
                  <a:schemeClr val="tx1"/>
                </a:solidFill>
                <a:latin typeface="Tahoma" charset="0"/>
              </a:defRPr>
            </a:lvl1pPr>
          </a:lstStyle>
          <a:p>
            <a:pPr>
              <a:defRPr/>
            </a:pPr>
            <a:endParaRPr lang="en-US"/>
          </a:p>
        </p:txBody>
      </p:sp>
      <p:sp>
        <p:nvSpPr>
          <p:cNvPr id="60420" name="Rectangle 4"/>
          <p:cNvSpPr>
            <a:spLocks noGrp="1" noChangeArrowheads="1"/>
          </p:cNvSpPr>
          <p:nvPr>
            <p:ph type="ftr" sz="quarter" idx="2"/>
          </p:nvPr>
        </p:nvSpPr>
        <p:spPr bwMode="auto">
          <a:xfrm>
            <a:off x="0"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defTabSz="931750">
              <a:lnSpc>
                <a:spcPct val="100000"/>
              </a:lnSpc>
              <a:spcBef>
                <a:spcPct val="0"/>
              </a:spcBef>
              <a:buFontTx/>
              <a:buNone/>
              <a:defRPr sz="1300">
                <a:solidFill>
                  <a:schemeClr val="tx1"/>
                </a:solidFill>
                <a:latin typeface="Tahoma" charset="0"/>
              </a:defRPr>
            </a:lvl1pPr>
          </a:lstStyle>
          <a:p>
            <a:pPr>
              <a:defRPr/>
            </a:pPr>
            <a:endParaRPr lang="en-US"/>
          </a:p>
        </p:txBody>
      </p:sp>
      <p:sp>
        <p:nvSpPr>
          <p:cNvPr id="60421" name="Rectangle 5"/>
          <p:cNvSpPr>
            <a:spLocks noGrp="1" noChangeArrowheads="1"/>
          </p:cNvSpPr>
          <p:nvPr>
            <p:ph type="sldNum" sz="quarter" idx="3"/>
          </p:nvPr>
        </p:nvSpPr>
        <p:spPr bwMode="auto">
          <a:xfrm>
            <a:off x="3971925"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algn="r" defTabSz="931750">
              <a:lnSpc>
                <a:spcPct val="100000"/>
              </a:lnSpc>
              <a:spcBef>
                <a:spcPct val="0"/>
              </a:spcBef>
              <a:buFontTx/>
              <a:buNone/>
              <a:defRPr sz="1300">
                <a:solidFill>
                  <a:schemeClr val="tx1"/>
                </a:solidFill>
                <a:latin typeface="Tahoma" charset="0"/>
              </a:defRPr>
            </a:lvl1pPr>
          </a:lstStyle>
          <a:p>
            <a:pPr>
              <a:defRPr/>
            </a:pPr>
            <a:fld id="{A6C12F75-EFB6-4271-898E-83282673DAFC}" type="slidenum">
              <a:rPr lang="en-US"/>
              <a:pPr>
                <a:defRPr/>
              </a:pPr>
              <a:t>‹#›</a:t>
            </a:fld>
            <a:endParaRPr lang="en-US" dirty="0"/>
          </a:p>
        </p:txBody>
      </p:sp>
    </p:spTree>
    <p:extLst>
      <p:ext uri="{BB962C8B-B14F-4D97-AF65-F5344CB8AC3E}">
        <p14:creationId xmlns:p14="http://schemas.microsoft.com/office/powerpoint/2010/main" val="10841606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0882" name="Rectangle 2"/>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defTabSz="931750" eaLnBrk="0" hangingPunct="0">
              <a:lnSpc>
                <a:spcPct val="100000"/>
              </a:lnSpc>
              <a:spcBef>
                <a:spcPct val="0"/>
              </a:spcBef>
              <a:buFontTx/>
              <a:buNone/>
              <a:defRPr sz="1300">
                <a:solidFill>
                  <a:schemeClr val="tx1"/>
                </a:solidFill>
                <a:latin typeface="Times" pitchFamily="18" charset="0"/>
              </a:defRPr>
            </a:lvl1pPr>
          </a:lstStyle>
          <a:p>
            <a:pPr>
              <a:defRPr/>
            </a:pPr>
            <a:endParaRPr lang="en-US"/>
          </a:p>
        </p:txBody>
      </p:sp>
      <p:sp>
        <p:nvSpPr>
          <p:cNvPr id="250883" name="Rectangle 3"/>
          <p:cNvSpPr>
            <a:spLocks noGrp="1" noChangeArrowheads="1"/>
          </p:cNvSpPr>
          <p:nvPr>
            <p:ph type="dt" idx="1"/>
          </p:nvPr>
        </p:nvSpPr>
        <p:spPr bwMode="auto">
          <a:xfrm>
            <a:off x="3971925"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algn="r" defTabSz="931750" eaLnBrk="0" hangingPunct="0">
              <a:lnSpc>
                <a:spcPct val="100000"/>
              </a:lnSpc>
              <a:spcBef>
                <a:spcPct val="0"/>
              </a:spcBef>
              <a:buFontTx/>
              <a:buNone/>
              <a:defRPr sz="1300">
                <a:solidFill>
                  <a:schemeClr val="tx1"/>
                </a:solidFill>
                <a:latin typeface="Times" pitchFamily="18"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1096963" y="698500"/>
            <a:ext cx="4816475" cy="3486150"/>
          </a:xfrm>
          <a:prstGeom prst="rect">
            <a:avLst/>
          </a:prstGeom>
          <a:noFill/>
          <a:ln w="9525">
            <a:solidFill>
              <a:srgbClr val="000000"/>
            </a:solidFill>
            <a:miter lim="800000"/>
            <a:headEnd/>
            <a:tailEnd/>
          </a:ln>
        </p:spPr>
      </p:sp>
      <p:sp>
        <p:nvSpPr>
          <p:cNvPr id="250885" name="Rectangle 5"/>
          <p:cNvSpPr>
            <a:spLocks noGrp="1" noChangeArrowheads="1"/>
          </p:cNvSpPr>
          <p:nvPr>
            <p:ph type="body" sz="quarter" idx="3"/>
          </p:nvPr>
        </p:nvSpPr>
        <p:spPr bwMode="auto">
          <a:xfrm>
            <a:off x="933450" y="4416425"/>
            <a:ext cx="5143500" cy="4181475"/>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50886" name="Rectangle 6"/>
          <p:cNvSpPr>
            <a:spLocks noGrp="1" noChangeArrowheads="1"/>
          </p:cNvSpPr>
          <p:nvPr>
            <p:ph type="ftr" sz="quarter" idx="4"/>
          </p:nvPr>
        </p:nvSpPr>
        <p:spPr bwMode="auto">
          <a:xfrm>
            <a:off x="0"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defTabSz="931750" eaLnBrk="0" hangingPunct="0">
              <a:lnSpc>
                <a:spcPct val="100000"/>
              </a:lnSpc>
              <a:spcBef>
                <a:spcPct val="0"/>
              </a:spcBef>
              <a:buFontTx/>
              <a:buNone/>
              <a:defRPr sz="1300">
                <a:solidFill>
                  <a:schemeClr val="tx1"/>
                </a:solidFill>
                <a:latin typeface="Times" pitchFamily="18" charset="0"/>
              </a:defRPr>
            </a:lvl1pPr>
          </a:lstStyle>
          <a:p>
            <a:pPr>
              <a:defRPr/>
            </a:pPr>
            <a:endParaRPr lang="en-US"/>
          </a:p>
        </p:txBody>
      </p:sp>
      <p:sp>
        <p:nvSpPr>
          <p:cNvPr id="250887" name="Rectangle 7"/>
          <p:cNvSpPr>
            <a:spLocks noGrp="1" noChangeArrowheads="1"/>
          </p:cNvSpPr>
          <p:nvPr>
            <p:ph type="sldNum" sz="quarter" idx="5"/>
          </p:nvPr>
        </p:nvSpPr>
        <p:spPr bwMode="auto">
          <a:xfrm>
            <a:off x="3971925"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algn="r" defTabSz="931750" eaLnBrk="0" hangingPunct="0">
              <a:lnSpc>
                <a:spcPct val="100000"/>
              </a:lnSpc>
              <a:spcBef>
                <a:spcPct val="0"/>
              </a:spcBef>
              <a:buFontTx/>
              <a:buNone/>
              <a:defRPr sz="1300">
                <a:solidFill>
                  <a:schemeClr val="tx1"/>
                </a:solidFill>
                <a:latin typeface="Times" pitchFamily="18" charset="0"/>
              </a:defRPr>
            </a:lvl1pPr>
          </a:lstStyle>
          <a:p>
            <a:pPr>
              <a:defRPr/>
            </a:pPr>
            <a:fld id="{41EAB5C2-5851-4741-996F-8B58D1930D33}" type="slidenum">
              <a:rPr lang="en-US"/>
              <a:pPr>
                <a:defRPr/>
              </a:pPr>
              <a:t>‹#›</a:t>
            </a:fld>
            <a:endParaRPr lang="en-US" dirty="0"/>
          </a:p>
        </p:txBody>
      </p:sp>
    </p:spTree>
    <p:extLst>
      <p:ext uri="{BB962C8B-B14F-4D97-AF65-F5344CB8AC3E}">
        <p14:creationId xmlns:p14="http://schemas.microsoft.com/office/powerpoint/2010/main" val="23195165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5613"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2813"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0013"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7213"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5954" algn="l" defTabSz="914382" rtl="0" eaLnBrk="1" latinLnBrk="0" hangingPunct="1">
      <a:defRPr sz="1200" kern="1200">
        <a:solidFill>
          <a:schemeClr val="tx1"/>
        </a:solidFill>
        <a:latin typeface="+mn-lt"/>
        <a:ea typeface="+mn-ea"/>
        <a:cs typeface="+mn-cs"/>
      </a:defRPr>
    </a:lvl6pPr>
    <a:lvl7pPr marL="2743145" algn="l" defTabSz="914382" rtl="0" eaLnBrk="1" latinLnBrk="0" hangingPunct="1">
      <a:defRPr sz="1200" kern="1200">
        <a:solidFill>
          <a:schemeClr val="tx1"/>
        </a:solidFill>
        <a:latin typeface="+mn-lt"/>
        <a:ea typeface="+mn-ea"/>
        <a:cs typeface="+mn-cs"/>
      </a:defRPr>
    </a:lvl7pPr>
    <a:lvl8pPr marL="3200335" algn="l" defTabSz="914382" rtl="0" eaLnBrk="1" latinLnBrk="0" hangingPunct="1">
      <a:defRPr sz="1200" kern="1200">
        <a:solidFill>
          <a:schemeClr val="tx1"/>
        </a:solidFill>
        <a:latin typeface="+mn-lt"/>
        <a:ea typeface="+mn-ea"/>
        <a:cs typeface="+mn-cs"/>
      </a:defRPr>
    </a:lvl8pPr>
    <a:lvl9pPr marL="3657526" algn="l" defTabSz="9143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endParaRPr lang="en-US" smtClean="0"/>
          </a:p>
        </p:txBody>
      </p:sp>
      <p:sp>
        <p:nvSpPr>
          <p:cNvPr id="20484" name="Slide Number Placeholder 3"/>
          <p:cNvSpPr>
            <a:spLocks noGrp="1"/>
          </p:cNvSpPr>
          <p:nvPr>
            <p:ph type="sldNum" sz="quarter" idx="5"/>
          </p:nvPr>
        </p:nvSpPr>
        <p:spPr>
          <a:noFill/>
        </p:spPr>
        <p:txBody>
          <a:bodyPr/>
          <a:lstStyle/>
          <a:p>
            <a:pPr defTabSz="930275"/>
            <a:fld id="{CC3A4E0F-B7CB-4BB2-A138-E6FD99D0AD41}" type="slidenum">
              <a:rPr lang="en-US" smtClean="0"/>
              <a:pPr defTabSz="930275"/>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List</a:t>
            </a:r>
            <a:r>
              <a:rPr lang="en-US" baseline="0" dirty="0" smtClean="0"/>
              <a:t> is in n</a:t>
            </a:r>
            <a:r>
              <a:rPr lang="en-US" dirty="0" smtClean="0"/>
              <a:t>o particular order of importance</a:t>
            </a:r>
          </a:p>
          <a:p>
            <a:r>
              <a:rPr lang="en-US" dirty="0" smtClean="0"/>
              <a:t>Obviously some are more important than others but all need attention</a:t>
            </a:r>
          </a:p>
          <a:p>
            <a:endParaRPr lang="en-US" dirty="0" smtClean="0"/>
          </a:p>
          <a:p>
            <a:r>
              <a:rPr lang="en-US" dirty="0" smtClean="0"/>
              <a:t>Volume</a:t>
            </a:r>
            <a:r>
              <a:rPr lang="en-US" baseline="0" dirty="0" smtClean="0"/>
              <a:t> of reading – assessments include longer passages, children will need to build up to reading longer passages; it’s like exercising, you can’t lift 50 pounds for 15 reps your first try (or at least I couldn’t)</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None/>
            </a:pPr>
            <a:r>
              <a:rPr lang="en-US" dirty="0" smtClean="0"/>
              <a:t>Don’t start with a more</a:t>
            </a:r>
            <a:r>
              <a:rPr lang="en-US" baseline="0" dirty="0" smtClean="0"/>
              <a:t> complex book and move to a lesser one – begin by reading aloud, move up the complexity scale, mix it up between literary and informational; This doesn’t mean we rely on leveled readers – watch how this is used – all students need to learn how to read complex texts</a:t>
            </a:r>
          </a:p>
          <a:p>
            <a:pPr marL="228600" indent="-228600">
              <a:buNone/>
            </a:pPr>
            <a:r>
              <a:rPr lang="en-US" baseline="0" dirty="0" smtClean="0"/>
              <a:t>Don’t throw out your phonics program, don’t quit working on fluency</a:t>
            </a:r>
          </a:p>
          <a:p>
            <a:pPr marL="228600" indent="-228600">
              <a:buNone/>
            </a:pPr>
            <a:r>
              <a:rPr lang="en-US" baseline="0" dirty="0" smtClean="0"/>
              <a:t>Text evidence - Another shift in CC -the intent is to ensure a level playing field - that ALL students are equal in the respect that they aren’t using outside information to bring into the discussion</a:t>
            </a:r>
          </a:p>
          <a:p>
            <a:pPr marL="228600" indent="-228600">
              <a:buNone/>
            </a:pPr>
            <a:endParaRPr lang="en-US" dirty="0" smtClean="0"/>
          </a:p>
          <a:p>
            <a:pPr marL="228600" indent="-228600">
              <a:buNone/>
            </a:pPr>
            <a:r>
              <a:rPr lang="en-US" dirty="0" smtClean="0"/>
              <a:t>There are different tiers of vocabulary.  For the younger grades,</a:t>
            </a:r>
            <a:r>
              <a:rPr lang="en-US" baseline="0" dirty="0" smtClean="0"/>
              <a:t> teach sight words.  Tier 2 are those words that are important to the text and that span other things children would read (frequent).  When we get up to middle and high school, we will work with more Tier 3 words – content specific words</a:t>
            </a:r>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11</a:t>
            </a:fld>
            <a:endParaRPr lang="en-US" dirty="0"/>
          </a:p>
        </p:txBody>
      </p:sp>
    </p:spTree>
    <p:extLst>
      <p:ext uri="{BB962C8B-B14F-4D97-AF65-F5344CB8AC3E}">
        <p14:creationId xmlns:p14="http://schemas.microsoft.com/office/powerpoint/2010/main" val="976201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BAP – Student Achievement Partners</a:t>
            </a:r>
          </a:p>
          <a:p>
            <a:r>
              <a:rPr lang="en-US" dirty="0" smtClean="0"/>
              <a:t>Grades 3-5, next</a:t>
            </a:r>
            <a:r>
              <a:rPr lang="en-US" baseline="0" dirty="0" smtClean="0"/>
              <a:t> will be middle school</a:t>
            </a:r>
          </a:p>
          <a:p>
            <a:r>
              <a:rPr lang="en-US" baseline="0" dirty="0" smtClean="0"/>
              <a:t>Taken the unit story – no supplemental materials like the leveled readers – just the main story</a:t>
            </a:r>
          </a:p>
          <a:p>
            <a:r>
              <a:rPr lang="en-US" baseline="0" dirty="0" smtClean="0"/>
              <a:t>Revised the lesson to be in alignment with the Common Core – rewritten questions so that they are text dependent, listed vocabulary worthwhile to teach, revised the culminating projects</a:t>
            </a:r>
          </a:p>
          <a:p>
            <a:r>
              <a:rPr lang="en-US" baseline="0" dirty="0" smtClean="0"/>
              <a:t>All word documents</a:t>
            </a:r>
          </a:p>
          <a:p>
            <a:r>
              <a:rPr lang="en-US" baseline="0" dirty="0" smtClean="0"/>
              <a:t>Critical review process for fidelity to CC</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Please contact us</a:t>
            </a:r>
          </a:p>
          <a:p>
            <a:r>
              <a:rPr lang="en-US" dirty="0" smtClean="0"/>
              <a:t>I</a:t>
            </a:r>
            <a:r>
              <a:rPr lang="en-US" baseline="0" dirty="0" smtClean="0"/>
              <a:t> am pleased to introduce you to Daniel Rock who will now share with you some important information about </a:t>
            </a:r>
            <a:r>
              <a:rPr lang="en-US" baseline="0" smtClean="0"/>
              <a:t>content literacy</a:t>
            </a:r>
            <a:endParaRPr lang="en-US"/>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15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for allowing me to speak to you at a different</a:t>
            </a:r>
            <a:r>
              <a:rPr lang="en-US" baseline="0" dirty="0" smtClean="0"/>
              <a:t> time and on a different subject.  I attended a CCSSO meeting last week and learned so much, I felt that it was important for me to share what I have learned with you.  Also, it is a great opportunity for me to share with you my thoughts about ELA for Georgia – what are my goals, what is my perspective.</a:t>
            </a:r>
          </a:p>
          <a:p>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2</a:t>
            </a:fld>
            <a:endParaRPr lang="en-US" dirty="0"/>
          </a:p>
        </p:txBody>
      </p:sp>
    </p:spTree>
    <p:extLst>
      <p:ext uri="{BB962C8B-B14F-4D97-AF65-F5344CB8AC3E}">
        <p14:creationId xmlns:p14="http://schemas.microsoft.com/office/powerpoint/2010/main" val="3290722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Newly designed GSO</a:t>
            </a:r>
          </a:p>
          <a:p>
            <a:r>
              <a:rPr lang="en-US" dirty="0" smtClean="0"/>
              <a:t>Wiki pages are easily accessible</a:t>
            </a:r>
          </a:p>
          <a:p>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4</a:t>
            </a:fld>
            <a:endParaRPr lang="en-US" dirty="0"/>
          </a:p>
        </p:txBody>
      </p:sp>
    </p:spTree>
    <p:extLst>
      <p:ext uri="{BB962C8B-B14F-4D97-AF65-F5344CB8AC3E}">
        <p14:creationId xmlns:p14="http://schemas.microsoft.com/office/powerpoint/2010/main" val="138710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Content Literacy – Daniel</a:t>
            </a:r>
            <a:r>
              <a:rPr lang="en-US" baseline="0" dirty="0" smtClean="0"/>
              <a:t> Rock – he will tell you more about this in a bit</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5</a:t>
            </a:fld>
            <a:endParaRPr lang="en-US" dirty="0"/>
          </a:p>
        </p:txBody>
      </p:sp>
    </p:spTree>
    <p:extLst>
      <p:ext uri="{BB962C8B-B14F-4D97-AF65-F5344CB8AC3E}">
        <p14:creationId xmlns:p14="http://schemas.microsoft.com/office/powerpoint/2010/main" val="4090421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are currently</a:t>
            </a:r>
            <a:r>
              <a:rPr lang="en-US" baseline="0" dirty="0" smtClean="0"/>
              <a:t> working with Dr Christina Clayton, newly named Technology Director, to offer online courses for teachers</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  </a:t>
            </a:r>
          </a:p>
          <a:p>
            <a:r>
              <a:rPr lang="en-US" baseline="0" dirty="0" smtClean="0"/>
              <a:t>In addition, we want to be able to offer face-to-face professional learning on other, specific topics – the 2-day spring workshop being offered with Gates funding, summer academies, and through our collaborative partners</a:t>
            </a:r>
          </a:p>
          <a:p>
            <a:endParaRPr lang="en-US" baseline="0" dirty="0" smtClean="0"/>
          </a:p>
          <a:p>
            <a:r>
              <a:rPr lang="en-US" baseline="0" dirty="0" smtClean="0"/>
              <a:t>Like close reading – analyzing texts</a:t>
            </a:r>
          </a:p>
          <a:p>
            <a:endParaRPr lang="en-US" baseline="0" dirty="0" smtClean="0"/>
          </a:p>
          <a:p>
            <a:r>
              <a:rPr lang="en-US" baseline="0" dirty="0" smtClean="0"/>
              <a:t>Text Dependent questions – asking the right questions – using current books but revising the questions so that they match the shifts we see in the Common Core; thinking about the DOK</a:t>
            </a:r>
          </a:p>
          <a:p>
            <a:endParaRPr lang="en-US" baseline="0" dirty="0" smtClean="0"/>
          </a:p>
          <a:p>
            <a:r>
              <a:rPr lang="en-US" baseline="0" dirty="0" smtClean="0"/>
              <a:t>Text complexity – texts chosen with thought and that builds; also more than just a higher </a:t>
            </a:r>
            <a:r>
              <a:rPr lang="en-US" baseline="0" dirty="0" err="1" smtClean="0"/>
              <a:t>Lexile</a:t>
            </a:r>
            <a:r>
              <a:rPr lang="en-US" baseline="0" dirty="0" smtClean="0"/>
              <a:t> level</a:t>
            </a:r>
          </a:p>
          <a:p>
            <a:endParaRPr lang="en-US" baseline="0" dirty="0" smtClean="0"/>
          </a:p>
          <a:p>
            <a:r>
              <a:rPr lang="en-US" baseline="0" dirty="0" smtClean="0"/>
              <a:t>Vocabulary – critical; needs to be taught – not just discussed - and not write the word and look up the definition</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comments about the units.  Please, please review prior to implementing</a:t>
            </a:r>
            <a:r>
              <a:rPr lang="en-US" baseline="0" dirty="0" smtClean="0"/>
              <a:t>.  You may supplement or replace extended texts.  Wizard of Oz – if you look at the Appendix B of the CC Resources – Text Exemplars– you will find this as a suggested read aloud text for 1</a:t>
            </a:r>
            <a:r>
              <a:rPr lang="en-US" baseline="30000" dirty="0" smtClean="0"/>
              <a:t>st</a:t>
            </a:r>
            <a:r>
              <a:rPr lang="en-US" baseline="0" dirty="0" smtClean="0"/>
              <a:t> grade BUT, you have to decide if this story is appropriate.  </a:t>
            </a:r>
          </a:p>
          <a:p>
            <a:r>
              <a:rPr lang="en-US" baseline="0" dirty="0" smtClean="0"/>
              <a:t>2</a:t>
            </a:r>
            <a:r>
              <a:rPr lang="en-US" baseline="30000" dirty="0" smtClean="0"/>
              <a:t>nd</a:t>
            </a:r>
            <a:r>
              <a:rPr lang="en-US" baseline="0" dirty="0" smtClean="0"/>
              <a:t> – units need a variety of formative assessment – projects, writing, speaking, presentation, graphic organizers</a:t>
            </a:r>
          </a:p>
          <a:p>
            <a:r>
              <a:rPr lang="en-US" baseline="0" dirty="0" smtClean="0"/>
              <a:t>3</a:t>
            </a:r>
            <a:r>
              <a:rPr lang="en-US" baseline="30000" dirty="0" smtClean="0"/>
              <a:t>rd</a:t>
            </a:r>
            <a:r>
              <a:rPr lang="en-US" baseline="0" dirty="0" smtClean="0"/>
              <a:t> – vocabulary instruction is critical, and teachers need to learn which words are important to teach.  Academic vocabulary important to teach include those that are  - essential to understanding the text, likely to appear in a wide range of future texts, and part of semantic word families</a:t>
            </a:r>
          </a:p>
          <a:p>
            <a:r>
              <a:rPr lang="en-US" baseline="0" dirty="0" smtClean="0"/>
              <a:t>4</a:t>
            </a:r>
            <a:r>
              <a:rPr lang="en-US" baseline="30000" dirty="0" smtClean="0"/>
              <a:t>th</a:t>
            </a:r>
            <a:r>
              <a:rPr lang="en-US" baseline="0" dirty="0" smtClean="0"/>
              <a:t> – teachers have consistently asked for rubrics – that is probably something that the teacher needs to develop but there are some resources we could suggest</a:t>
            </a:r>
          </a:p>
          <a:p>
            <a:r>
              <a:rPr lang="en-US" baseline="0" dirty="0" smtClean="0"/>
              <a:t>5</a:t>
            </a:r>
            <a:r>
              <a:rPr lang="en-US" baseline="30000" dirty="0" smtClean="0"/>
              <a:t>th</a:t>
            </a:r>
            <a:r>
              <a:rPr lang="en-US" baseline="0" dirty="0" smtClean="0"/>
              <a:t> – content literacy – this ties in with writing, reading across the curriculum  Students need to increase the volume of their reading and this is a way to accomplish that goal  Daniel is a great resource for supporting the content literacy</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8</a:t>
            </a:fld>
            <a:endParaRPr lang="en-US" dirty="0"/>
          </a:p>
        </p:txBody>
      </p:sp>
    </p:spTree>
    <p:extLst>
      <p:ext uri="{BB962C8B-B14F-4D97-AF65-F5344CB8AC3E}">
        <p14:creationId xmlns:p14="http://schemas.microsoft.com/office/powerpoint/2010/main" val="898575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Media specialist – great resource- can find those texts teachers</a:t>
            </a:r>
            <a:r>
              <a:rPr lang="en-US" baseline="0" dirty="0" smtClean="0"/>
              <a:t> need – use for reviewing appropriateness and for text complexity (qualitative / quantitative / motivation and interest); workshops being scheduled at each of the </a:t>
            </a:r>
            <a:r>
              <a:rPr lang="en-US" baseline="0" dirty="0" err="1" smtClean="0"/>
              <a:t>RESAs</a:t>
            </a:r>
            <a:endParaRPr lang="en-US" baseline="0" dirty="0" smtClean="0"/>
          </a:p>
          <a:p>
            <a:r>
              <a:rPr lang="en-US" baseline="0" dirty="0" smtClean="0"/>
              <a:t>RESA reading specialists – use this resource</a:t>
            </a:r>
          </a:p>
          <a:p>
            <a:r>
              <a:rPr lang="en-US" baseline="0" dirty="0" smtClean="0"/>
              <a:t>Striving Readers – foundational skills – Julie Morrell</a:t>
            </a:r>
            <a:endParaRPr lang="en-US" dirty="0"/>
          </a:p>
        </p:txBody>
      </p:sp>
      <p:sp>
        <p:nvSpPr>
          <p:cNvPr id="4" name="Slide Number Placeholder 3"/>
          <p:cNvSpPr>
            <a:spLocks noGrp="1"/>
          </p:cNvSpPr>
          <p:nvPr>
            <p:ph type="sldNum" sz="quarter" idx="10"/>
          </p:nvPr>
        </p:nvSpPr>
        <p:spPr/>
        <p:txBody>
          <a:bodyPr/>
          <a:lstStyle/>
          <a:p>
            <a:pPr>
              <a:defRPr/>
            </a:pPr>
            <a:fld id="{41EAB5C2-5851-4741-996F-8B58D1930D33}"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1256" y="1562312"/>
            <a:ext cx="5907564" cy="1078018"/>
          </a:xfrm>
        </p:spPr>
        <p:txBody>
          <a:bodyPr/>
          <a:lstStyle/>
          <a:p>
            <a:r>
              <a:rPr lang="en-US" smtClean="0"/>
              <a:t>Click to edit Master title style</a:t>
            </a:r>
            <a:endParaRPr lang="en-US"/>
          </a:p>
        </p:txBody>
      </p:sp>
      <p:sp>
        <p:nvSpPr>
          <p:cNvPr id="3" name="Subtitle 2"/>
          <p:cNvSpPr>
            <a:spLocks noGrp="1"/>
          </p:cNvSpPr>
          <p:nvPr>
            <p:ph type="subTitle" idx="1"/>
          </p:nvPr>
        </p:nvSpPr>
        <p:spPr>
          <a:xfrm>
            <a:off x="1042511" y="2849880"/>
            <a:ext cx="4865053" cy="1285240"/>
          </a:xfrm>
        </p:spPr>
        <p:txBody>
          <a:bodyPr/>
          <a:lstStyle>
            <a:lvl1pPr marL="0" indent="0" algn="ctr">
              <a:buNone/>
              <a:defRPr>
                <a:solidFill>
                  <a:schemeClr val="tx1">
                    <a:tint val="75000"/>
                  </a:schemeClr>
                </a:solidFill>
              </a:defRPr>
            </a:lvl1pPr>
            <a:lvl2pPr marL="342260" indent="0" algn="ctr">
              <a:buNone/>
              <a:defRPr>
                <a:solidFill>
                  <a:schemeClr val="tx1">
                    <a:tint val="75000"/>
                  </a:schemeClr>
                </a:solidFill>
              </a:defRPr>
            </a:lvl2pPr>
            <a:lvl3pPr marL="684520" indent="0" algn="ctr">
              <a:buNone/>
              <a:defRPr>
                <a:solidFill>
                  <a:schemeClr val="tx1">
                    <a:tint val="75000"/>
                  </a:schemeClr>
                </a:solidFill>
              </a:defRPr>
            </a:lvl3pPr>
            <a:lvl4pPr marL="1026780" indent="0" algn="ctr">
              <a:buNone/>
              <a:defRPr>
                <a:solidFill>
                  <a:schemeClr val="tx1">
                    <a:tint val="75000"/>
                  </a:schemeClr>
                </a:solidFill>
              </a:defRPr>
            </a:lvl4pPr>
            <a:lvl5pPr marL="1369040" indent="0" algn="ctr">
              <a:buNone/>
              <a:defRPr>
                <a:solidFill>
                  <a:schemeClr val="tx1">
                    <a:tint val="75000"/>
                  </a:schemeClr>
                </a:solidFill>
              </a:defRPr>
            </a:lvl5pPr>
            <a:lvl6pPr marL="1711300" indent="0" algn="ctr">
              <a:buNone/>
              <a:defRPr>
                <a:solidFill>
                  <a:schemeClr val="tx1">
                    <a:tint val="75000"/>
                  </a:schemeClr>
                </a:solidFill>
              </a:defRPr>
            </a:lvl6pPr>
            <a:lvl7pPr marL="2053560" indent="0" algn="ctr">
              <a:buNone/>
              <a:defRPr>
                <a:solidFill>
                  <a:schemeClr val="tx1">
                    <a:tint val="75000"/>
                  </a:schemeClr>
                </a:solidFill>
              </a:defRPr>
            </a:lvl7pPr>
            <a:lvl8pPr marL="2395819" indent="0" algn="ctr">
              <a:buNone/>
              <a:defRPr>
                <a:solidFill>
                  <a:schemeClr val="tx1">
                    <a:tint val="75000"/>
                  </a:schemeClr>
                </a:solidFill>
              </a:defRPr>
            </a:lvl8pPr>
            <a:lvl9pPr marL="273807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F945E145-8BFC-471E-B9D9-A427B784819F}" type="datetime1">
              <a:rPr lang="en-US" smtClean="0"/>
              <a:pPr/>
              <a:t>12/7/2012</a:t>
            </a:fld>
            <a:endParaRPr lang="en-US"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59C6159F-9ED2-4208-A5E0-6C3C1962C26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62263" y="3520440"/>
            <a:ext cx="4170045" cy="415608"/>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362263" y="449368"/>
            <a:ext cx="4170045" cy="3017520"/>
          </a:xfrm>
        </p:spPr>
        <p:txBody>
          <a:bodyPr/>
          <a:lstStyle>
            <a:lvl1pPr marL="0" indent="0">
              <a:buNone/>
              <a:defRPr sz="2400"/>
            </a:lvl1pPr>
            <a:lvl2pPr marL="342260" indent="0">
              <a:buNone/>
              <a:defRPr sz="2100"/>
            </a:lvl2pPr>
            <a:lvl3pPr marL="684520" indent="0">
              <a:buNone/>
              <a:defRPr sz="1800"/>
            </a:lvl3pPr>
            <a:lvl4pPr marL="1026780" indent="0">
              <a:buNone/>
              <a:defRPr sz="1500"/>
            </a:lvl4pPr>
            <a:lvl5pPr marL="1369040" indent="0">
              <a:buNone/>
              <a:defRPr sz="1500"/>
            </a:lvl5pPr>
            <a:lvl6pPr marL="1711300" indent="0">
              <a:buNone/>
              <a:defRPr sz="1500"/>
            </a:lvl6pPr>
            <a:lvl7pPr marL="2053560" indent="0">
              <a:buNone/>
              <a:defRPr sz="1500"/>
            </a:lvl7pPr>
            <a:lvl8pPr marL="2395819" indent="0">
              <a:buNone/>
              <a:defRPr sz="1500"/>
            </a:lvl8pPr>
            <a:lvl9pPr marL="2738079"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1362263" y="3936048"/>
            <a:ext cx="4170045" cy="590232"/>
          </a:xfrm>
        </p:spPr>
        <p:txBody>
          <a:bodyPr/>
          <a:lstStyle>
            <a:lvl1pPr marL="0" indent="0">
              <a:buNone/>
              <a:defRPr sz="1000"/>
            </a:lvl1pPr>
            <a:lvl2pPr marL="342260" indent="0">
              <a:buNone/>
              <a:defRPr sz="900"/>
            </a:lvl2pPr>
            <a:lvl3pPr marL="684520" indent="0">
              <a:buNone/>
              <a:defRPr sz="700"/>
            </a:lvl3pPr>
            <a:lvl4pPr marL="1026780" indent="0">
              <a:buNone/>
              <a:defRPr sz="700"/>
            </a:lvl4pPr>
            <a:lvl5pPr marL="1369040" indent="0">
              <a:buNone/>
              <a:defRPr sz="700"/>
            </a:lvl5pPr>
            <a:lvl6pPr marL="1711300" indent="0">
              <a:buNone/>
              <a:defRPr sz="700"/>
            </a:lvl6pPr>
            <a:lvl7pPr marL="2053560" indent="0">
              <a:buNone/>
              <a:defRPr sz="700"/>
            </a:lvl7pPr>
            <a:lvl8pPr marL="2395819" indent="0">
              <a:buNone/>
              <a:defRPr sz="700"/>
            </a:lvl8pPr>
            <a:lvl9pPr marL="2738079"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r>
              <a:rPr lang="en-US" smtClean="0"/>
              <a:t>3/28/2011</a:t>
            </a:r>
            <a:endParaRPr lang="en-US" dirty="0"/>
          </a:p>
        </p:txBody>
      </p:sp>
      <p:sp>
        <p:nvSpPr>
          <p:cNvPr id="7" name="Slide Number Placeholder 6"/>
          <p:cNvSpPr>
            <a:spLocks noGrp="1"/>
          </p:cNvSpPr>
          <p:nvPr>
            <p:ph type="sldNum" sz="quarter" idx="12"/>
          </p:nvPr>
        </p:nvSpPr>
        <p:spPr/>
        <p:txBody>
          <a:bodyPr/>
          <a:lstStyle/>
          <a:p>
            <a:pPr>
              <a:defRPr/>
            </a:pPr>
            <a:fld id="{ADA8A98D-E052-4EEE-94C8-F16CC95A52DD}"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r>
              <a:rPr lang="en-US" smtClean="0"/>
              <a:t>3/28/2011</a:t>
            </a:r>
            <a:endParaRPr lang="en-US" dirty="0"/>
          </a:p>
        </p:txBody>
      </p:sp>
      <p:sp>
        <p:nvSpPr>
          <p:cNvPr id="6" name="Slide Number Placeholder 5"/>
          <p:cNvSpPr>
            <a:spLocks noGrp="1"/>
          </p:cNvSpPr>
          <p:nvPr>
            <p:ph type="sldNum" sz="quarter" idx="12"/>
          </p:nvPr>
        </p:nvSpPr>
        <p:spPr/>
        <p:txBody>
          <a:bodyPr/>
          <a:lstStyle/>
          <a:p>
            <a:pPr>
              <a:defRPr/>
            </a:pPr>
            <a:fld id="{70E74C39-505B-4E26-A7F0-495EAD678954}" type="slidenum">
              <a:rPr lang="en-US" smtClean="0"/>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8804" y="201402"/>
            <a:ext cx="1563767" cy="429111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504" y="201402"/>
            <a:ext cx="4575466" cy="429111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r>
              <a:rPr lang="en-US" smtClean="0"/>
              <a:t>3/28/2011</a:t>
            </a:r>
            <a:endParaRPr lang="en-US" dirty="0"/>
          </a:p>
        </p:txBody>
      </p:sp>
      <p:sp>
        <p:nvSpPr>
          <p:cNvPr id="6" name="Slide Number Placeholder 5"/>
          <p:cNvSpPr>
            <a:spLocks noGrp="1"/>
          </p:cNvSpPr>
          <p:nvPr>
            <p:ph type="sldNum" sz="quarter" idx="12"/>
          </p:nvPr>
        </p:nvSpPr>
        <p:spPr/>
        <p:txBody>
          <a:bodyPr/>
          <a:lstStyle/>
          <a:p>
            <a:pPr>
              <a:defRPr/>
            </a:pPr>
            <a:fld id="{620CC6AF-D405-44D1-A6D9-5CEB7CE45EA1}" type="slidenum">
              <a:rPr lang="en-US" smtClean="0"/>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a:t>3/28/2011</a:t>
            </a:r>
            <a:endParaRPr lang="en-US" dirty="0"/>
          </a:p>
        </p:txBody>
      </p:sp>
      <p:sp>
        <p:nvSpPr>
          <p:cNvPr id="5" name="Footer Placeholder 4"/>
          <p:cNvSpPr>
            <a:spLocks noGrp="1"/>
          </p:cNvSpPr>
          <p:nvPr>
            <p:ph type="ftr" sz="quarter" idx="11"/>
          </p:nvPr>
        </p:nvSpPr>
        <p:spPr>
          <a:xfrm>
            <a:off x="1722438" y="4660900"/>
            <a:ext cx="3276600" cy="268288"/>
          </a:xfrm>
          <a:prstGeom prst="rect">
            <a:avLst/>
          </a:prstGeom>
        </p:spPr>
        <p:txBody>
          <a:bodyPr/>
          <a:lstStyle>
            <a:lvl1pPr>
              <a:defRPr/>
            </a:lvl1pPr>
          </a:lstStyle>
          <a:p>
            <a:pPr>
              <a:defRPr/>
            </a:pPr>
            <a:r>
              <a:rPr lang="en-US"/>
              <a:t>March 2011 CIO Meeting</a:t>
            </a:r>
          </a:p>
        </p:txBody>
      </p:sp>
      <p:sp>
        <p:nvSpPr>
          <p:cNvPr id="6" name="Slide Number Placeholder 5"/>
          <p:cNvSpPr>
            <a:spLocks noGrp="1"/>
          </p:cNvSpPr>
          <p:nvPr>
            <p:ph type="sldNum" sz="quarter" idx="12"/>
          </p:nvPr>
        </p:nvSpPr>
        <p:spPr/>
        <p:txBody>
          <a:bodyPr/>
          <a:lstStyle>
            <a:lvl1pPr>
              <a:defRPr/>
            </a:lvl1pPr>
          </a:lstStyle>
          <a:p>
            <a:pPr>
              <a:defRPr/>
            </a:pPr>
            <a:fld id="{746A181B-FE68-4118-87DA-2863BE8DEB27}"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a:xfrm>
            <a:off x="347504" y="1173480"/>
            <a:ext cx="6255068" cy="318897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r>
              <a:rPr lang="en-US" dirty="0" smtClean="0"/>
              <a:t>3/28/2011</a:t>
            </a:r>
            <a:endParaRPr lang="en-US" dirty="0"/>
          </a:p>
        </p:txBody>
      </p:sp>
      <p:sp>
        <p:nvSpPr>
          <p:cNvPr id="6" name="Slide Number Placeholder 5"/>
          <p:cNvSpPr>
            <a:spLocks noGrp="1"/>
          </p:cNvSpPr>
          <p:nvPr>
            <p:ph type="sldNum" sz="quarter" idx="12"/>
          </p:nvPr>
        </p:nvSpPr>
        <p:spPr/>
        <p:txBody>
          <a:bodyPr/>
          <a:lstStyle/>
          <a:p>
            <a:pPr>
              <a:defRPr/>
            </a:pPr>
            <a:fld id="{746A181B-FE68-4118-87DA-2863BE8DEB27}"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28362"/>
            <a:ext cx="6950075" cy="5229104"/>
          </a:xfrm>
          <a:prstGeom prst="rect">
            <a:avLst/>
          </a:prstGeom>
        </p:spPr>
      </p:pic>
      <p:sp>
        <p:nvSpPr>
          <p:cNvPr id="2" name="Title 1"/>
          <p:cNvSpPr>
            <a:spLocks noGrp="1"/>
          </p:cNvSpPr>
          <p:nvPr>
            <p:ph type="title"/>
          </p:nvPr>
        </p:nvSpPr>
        <p:spPr/>
        <p:txBody>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a:xfrm>
            <a:off x="347504" y="1173480"/>
            <a:ext cx="6255068" cy="318897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r>
              <a:rPr lang="en-US" dirty="0" smtClean="0"/>
              <a:t>3/28/2011</a:t>
            </a:r>
            <a:endParaRPr lang="en-US" dirty="0"/>
          </a:p>
        </p:txBody>
      </p:sp>
      <p:sp>
        <p:nvSpPr>
          <p:cNvPr id="6" name="Slide Number Placeholder 5"/>
          <p:cNvSpPr>
            <a:spLocks noGrp="1"/>
          </p:cNvSpPr>
          <p:nvPr>
            <p:ph type="sldNum" sz="quarter" idx="12"/>
          </p:nvPr>
        </p:nvSpPr>
        <p:spPr/>
        <p:txBody>
          <a:bodyPr/>
          <a:lstStyle/>
          <a:p>
            <a:pPr>
              <a:defRPr/>
            </a:pPr>
            <a:fld id="{746A181B-FE68-4118-87DA-2863BE8DEB27}" type="slidenum">
              <a:rPr lang="en-US" smtClean="0"/>
              <a:pPr>
                <a:defRPr/>
              </a:pPr>
              <a:t>‹#›</a:t>
            </a:fld>
            <a:endParaRPr lang="en-US" dirty="0"/>
          </a:p>
        </p:txBody>
      </p:sp>
      <p:sp>
        <p:nvSpPr>
          <p:cNvPr id="8" name="TextBox 7"/>
          <p:cNvSpPr txBox="1"/>
          <p:nvPr userDrawn="1"/>
        </p:nvSpPr>
        <p:spPr>
          <a:xfrm>
            <a:off x="1140394" y="4370746"/>
            <a:ext cx="2523556" cy="461665"/>
          </a:xfrm>
          <a:prstGeom prst="rect">
            <a:avLst/>
          </a:prstGeom>
          <a:noFill/>
        </p:spPr>
        <p:txBody>
          <a:bodyPr wrap="square" rtlCol="0">
            <a:spAutoFit/>
          </a:bodyPr>
          <a:lstStyle/>
          <a:p>
            <a:r>
              <a:rPr lang="en-US" sz="800" b="1" dirty="0" smtClean="0">
                <a:solidFill>
                  <a:srgbClr val="B39D35"/>
                </a:solidFill>
              </a:rPr>
              <a:t>Dr. John D. Barge, State School Superintendent</a:t>
            </a:r>
          </a:p>
          <a:p>
            <a:r>
              <a:rPr lang="en-US" sz="800" i="1" dirty="0" smtClean="0">
                <a:solidFill>
                  <a:srgbClr val="B39D35"/>
                </a:solidFill>
              </a:rPr>
              <a:t>“Making Education Work for All Georgians”</a:t>
            </a:r>
          </a:p>
          <a:p>
            <a:r>
              <a:rPr lang="en-US" sz="800" dirty="0" smtClean="0">
                <a:solidFill>
                  <a:srgbClr val="B39D35"/>
                </a:solidFill>
              </a:rPr>
              <a:t>www.gadoe.org</a:t>
            </a:r>
            <a:endParaRPr lang="en-US" sz="800" dirty="0">
              <a:solidFill>
                <a:srgbClr val="B39D35"/>
              </a:solidFill>
            </a:endParaRPr>
          </a:p>
        </p:txBody>
      </p:sp>
      <p:pic>
        <p:nvPicPr>
          <p:cNvPr id="9" name="Picture 8" descr="DOE-LOGO-single-layer-gold.gif"/>
          <p:cNvPicPr>
            <a:picLocks noChangeAspect="1"/>
          </p:cNvPicPr>
          <p:nvPr userDrawn="1"/>
        </p:nvPicPr>
        <p:blipFill>
          <a:blip r:embed="rId3" cstate="print"/>
          <a:stretch>
            <a:fillRect/>
          </a:stretch>
        </p:blipFill>
        <p:spPr>
          <a:xfrm>
            <a:off x="615896" y="4325701"/>
            <a:ext cx="550926" cy="552457"/>
          </a:xfrm>
          <a:prstGeom prst="rect">
            <a:avLst/>
          </a:prstGeom>
        </p:spPr>
      </p:pic>
    </p:spTree>
    <p:extLst>
      <p:ext uri="{BB962C8B-B14F-4D97-AF65-F5344CB8AC3E}">
        <p14:creationId xmlns:p14="http://schemas.microsoft.com/office/powerpoint/2010/main" val="1217127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008" y="3231727"/>
            <a:ext cx="5907564" cy="998855"/>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549008" y="2131590"/>
            <a:ext cx="5907564" cy="1100137"/>
          </a:xfrm>
        </p:spPr>
        <p:txBody>
          <a:bodyPr anchor="b"/>
          <a:lstStyle>
            <a:lvl1pPr marL="0" indent="0">
              <a:buNone/>
              <a:defRPr sz="1500">
                <a:solidFill>
                  <a:schemeClr val="tx1">
                    <a:tint val="75000"/>
                  </a:schemeClr>
                </a:solidFill>
              </a:defRPr>
            </a:lvl1pPr>
            <a:lvl2pPr marL="342260" indent="0">
              <a:buNone/>
              <a:defRPr sz="1300">
                <a:solidFill>
                  <a:schemeClr val="tx1">
                    <a:tint val="75000"/>
                  </a:schemeClr>
                </a:solidFill>
              </a:defRPr>
            </a:lvl2pPr>
            <a:lvl3pPr marL="684520" indent="0">
              <a:buNone/>
              <a:defRPr sz="1200">
                <a:solidFill>
                  <a:schemeClr val="tx1">
                    <a:tint val="75000"/>
                  </a:schemeClr>
                </a:solidFill>
              </a:defRPr>
            </a:lvl3pPr>
            <a:lvl4pPr marL="1026780" indent="0">
              <a:buNone/>
              <a:defRPr sz="1000">
                <a:solidFill>
                  <a:schemeClr val="tx1">
                    <a:tint val="75000"/>
                  </a:schemeClr>
                </a:solidFill>
              </a:defRPr>
            </a:lvl4pPr>
            <a:lvl5pPr marL="1369040" indent="0">
              <a:buNone/>
              <a:defRPr sz="1000">
                <a:solidFill>
                  <a:schemeClr val="tx1">
                    <a:tint val="75000"/>
                  </a:schemeClr>
                </a:solidFill>
              </a:defRPr>
            </a:lvl5pPr>
            <a:lvl6pPr marL="1711300" indent="0">
              <a:buNone/>
              <a:defRPr sz="1000">
                <a:solidFill>
                  <a:schemeClr val="tx1">
                    <a:tint val="75000"/>
                  </a:schemeClr>
                </a:solidFill>
              </a:defRPr>
            </a:lvl6pPr>
            <a:lvl7pPr marL="2053560" indent="0">
              <a:buNone/>
              <a:defRPr sz="1000">
                <a:solidFill>
                  <a:schemeClr val="tx1">
                    <a:tint val="75000"/>
                  </a:schemeClr>
                </a:solidFill>
              </a:defRPr>
            </a:lvl7pPr>
            <a:lvl8pPr marL="2395819" indent="0">
              <a:buNone/>
              <a:defRPr sz="1000">
                <a:solidFill>
                  <a:schemeClr val="tx1">
                    <a:tint val="75000"/>
                  </a:schemeClr>
                </a:solidFill>
              </a:defRPr>
            </a:lvl8pPr>
            <a:lvl9pPr marL="2738079" indent="0">
              <a:buNone/>
              <a:defRPr sz="1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r>
              <a:rPr lang="en-US" smtClean="0"/>
              <a:t>3/28/2011</a:t>
            </a:r>
            <a:endParaRPr lang="en-US" dirty="0"/>
          </a:p>
        </p:txBody>
      </p:sp>
      <p:sp>
        <p:nvSpPr>
          <p:cNvPr id="6" name="Slide Number Placeholder 5"/>
          <p:cNvSpPr>
            <a:spLocks noGrp="1"/>
          </p:cNvSpPr>
          <p:nvPr>
            <p:ph type="sldNum" sz="quarter" idx="12"/>
          </p:nvPr>
        </p:nvSpPr>
        <p:spPr/>
        <p:txBody>
          <a:bodyPr/>
          <a:lstStyle/>
          <a:p>
            <a:pPr>
              <a:defRPr/>
            </a:pPr>
            <a:fld id="{FEA7A253-2096-4614-A7CE-66B716F7B0A6}"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504" y="1173480"/>
            <a:ext cx="3069616" cy="3319040"/>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32955" y="1173480"/>
            <a:ext cx="3069616" cy="3319040"/>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r>
              <a:rPr lang="en-US" smtClean="0"/>
              <a:t>3/28/2011</a:t>
            </a:r>
            <a:endParaRPr lang="en-US" dirty="0"/>
          </a:p>
        </p:txBody>
      </p:sp>
      <p:sp>
        <p:nvSpPr>
          <p:cNvPr id="7" name="Slide Number Placeholder 6"/>
          <p:cNvSpPr>
            <a:spLocks noGrp="1"/>
          </p:cNvSpPr>
          <p:nvPr>
            <p:ph type="sldNum" sz="quarter" idx="12"/>
          </p:nvPr>
        </p:nvSpPr>
        <p:spPr/>
        <p:txBody>
          <a:bodyPr/>
          <a:lstStyle/>
          <a:p>
            <a:pPr>
              <a:defRPr/>
            </a:pPr>
            <a:fld id="{4A1732E6-2E42-41E4-81FE-9B8C1D7AF772}"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7504" y="1125749"/>
            <a:ext cx="3070823" cy="469159"/>
          </a:xfrm>
        </p:spPr>
        <p:txBody>
          <a:bodyPr anchor="b"/>
          <a:lstStyle>
            <a:lvl1pPr marL="0" indent="0">
              <a:buNone/>
              <a:defRPr sz="1800" b="1"/>
            </a:lvl1pPr>
            <a:lvl2pPr marL="342260" indent="0">
              <a:buNone/>
              <a:defRPr sz="1500" b="1"/>
            </a:lvl2pPr>
            <a:lvl3pPr marL="684520" indent="0">
              <a:buNone/>
              <a:defRPr sz="1300" b="1"/>
            </a:lvl3pPr>
            <a:lvl4pPr marL="1026780" indent="0">
              <a:buNone/>
              <a:defRPr sz="1200" b="1"/>
            </a:lvl4pPr>
            <a:lvl5pPr marL="1369040" indent="0">
              <a:buNone/>
              <a:defRPr sz="1200" b="1"/>
            </a:lvl5pPr>
            <a:lvl6pPr marL="1711300" indent="0">
              <a:buNone/>
              <a:defRPr sz="1200" b="1"/>
            </a:lvl6pPr>
            <a:lvl7pPr marL="2053560" indent="0">
              <a:buNone/>
              <a:defRPr sz="1200" b="1"/>
            </a:lvl7pPr>
            <a:lvl8pPr marL="2395819" indent="0">
              <a:buNone/>
              <a:defRPr sz="1200" b="1"/>
            </a:lvl8pPr>
            <a:lvl9pPr marL="2738079"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47504" y="1594908"/>
            <a:ext cx="3070823" cy="2897611"/>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530542" y="1125749"/>
            <a:ext cx="3072030" cy="469159"/>
          </a:xfrm>
        </p:spPr>
        <p:txBody>
          <a:bodyPr anchor="b"/>
          <a:lstStyle>
            <a:lvl1pPr marL="0" indent="0">
              <a:buNone/>
              <a:defRPr sz="1800" b="1"/>
            </a:lvl1pPr>
            <a:lvl2pPr marL="342260" indent="0">
              <a:buNone/>
              <a:defRPr sz="1500" b="1"/>
            </a:lvl2pPr>
            <a:lvl3pPr marL="684520" indent="0">
              <a:buNone/>
              <a:defRPr sz="1300" b="1"/>
            </a:lvl3pPr>
            <a:lvl4pPr marL="1026780" indent="0">
              <a:buNone/>
              <a:defRPr sz="1200" b="1"/>
            </a:lvl4pPr>
            <a:lvl5pPr marL="1369040" indent="0">
              <a:buNone/>
              <a:defRPr sz="1200" b="1"/>
            </a:lvl5pPr>
            <a:lvl6pPr marL="1711300" indent="0">
              <a:buNone/>
              <a:defRPr sz="1200" b="1"/>
            </a:lvl6pPr>
            <a:lvl7pPr marL="2053560" indent="0">
              <a:buNone/>
              <a:defRPr sz="1200" b="1"/>
            </a:lvl7pPr>
            <a:lvl8pPr marL="2395819" indent="0">
              <a:buNone/>
              <a:defRPr sz="1200" b="1"/>
            </a:lvl8pPr>
            <a:lvl9pPr marL="2738079"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3530542" y="1594908"/>
            <a:ext cx="3072030" cy="2897611"/>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r>
              <a:rPr lang="en-US" smtClean="0"/>
              <a:t>3/28/2011</a:t>
            </a:r>
            <a:endParaRPr lang="en-US" dirty="0"/>
          </a:p>
        </p:txBody>
      </p:sp>
      <p:sp>
        <p:nvSpPr>
          <p:cNvPr id="9" name="Slide Number Placeholder 8"/>
          <p:cNvSpPr>
            <a:spLocks noGrp="1"/>
          </p:cNvSpPr>
          <p:nvPr>
            <p:ph type="sldNum" sz="quarter" idx="12"/>
          </p:nvPr>
        </p:nvSpPr>
        <p:spPr/>
        <p:txBody>
          <a:bodyPr/>
          <a:lstStyle/>
          <a:p>
            <a:pPr>
              <a:defRPr/>
            </a:pPr>
            <a:fld id="{0357B1D0-8C17-4116-87A7-0FF2064368CE}"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r>
              <a:rPr lang="en-US" smtClean="0"/>
              <a:t>3/28/2011</a:t>
            </a:r>
            <a:endParaRPr lang="en-US" dirty="0"/>
          </a:p>
        </p:txBody>
      </p:sp>
      <p:sp>
        <p:nvSpPr>
          <p:cNvPr id="5" name="Slide Number Placeholder 4"/>
          <p:cNvSpPr>
            <a:spLocks noGrp="1"/>
          </p:cNvSpPr>
          <p:nvPr>
            <p:ph type="sldNum" sz="quarter" idx="12"/>
          </p:nvPr>
        </p:nvSpPr>
        <p:spPr/>
        <p:txBody>
          <a:bodyPr/>
          <a:lstStyle/>
          <a:p>
            <a:pPr>
              <a:defRPr/>
            </a:pPr>
            <a:fld id="{36718E03-5FEB-4F2E-A04F-905C2C01BBAC}"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smtClean="0"/>
              <a:t>3/28/2011</a:t>
            </a:r>
            <a:endParaRPr lang="en-US" dirty="0"/>
          </a:p>
        </p:txBody>
      </p:sp>
      <p:sp>
        <p:nvSpPr>
          <p:cNvPr id="4" name="Slide Number Placeholder 3"/>
          <p:cNvSpPr>
            <a:spLocks noGrp="1"/>
          </p:cNvSpPr>
          <p:nvPr>
            <p:ph type="sldNum" sz="quarter" idx="12"/>
          </p:nvPr>
        </p:nvSpPr>
        <p:spPr/>
        <p:txBody>
          <a:bodyPr/>
          <a:lstStyle/>
          <a:p>
            <a:pPr>
              <a:defRPr/>
            </a:pPr>
            <a:fld id="{D05680F9-0255-48BB-AE64-AB96CD639DA7}"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7504" y="200237"/>
            <a:ext cx="2286527" cy="852170"/>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2717286" y="200237"/>
            <a:ext cx="3885285" cy="429228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7504" y="1052407"/>
            <a:ext cx="2286527" cy="3440113"/>
          </a:xfrm>
        </p:spPr>
        <p:txBody>
          <a:bodyPr/>
          <a:lstStyle>
            <a:lvl1pPr marL="0" indent="0">
              <a:buNone/>
              <a:defRPr sz="1000"/>
            </a:lvl1pPr>
            <a:lvl2pPr marL="342260" indent="0">
              <a:buNone/>
              <a:defRPr sz="900"/>
            </a:lvl2pPr>
            <a:lvl3pPr marL="684520" indent="0">
              <a:buNone/>
              <a:defRPr sz="700"/>
            </a:lvl3pPr>
            <a:lvl4pPr marL="1026780" indent="0">
              <a:buNone/>
              <a:defRPr sz="700"/>
            </a:lvl4pPr>
            <a:lvl5pPr marL="1369040" indent="0">
              <a:buNone/>
              <a:defRPr sz="700"/>
            </a:lvl5pPr>
            <a:lvl6pPr marL="1711300" indent="0">
              <a:buNone/>
              <a:defRPr sz="700"/>
            </a:lvl6pPr>
            <a:lvl7pPr marL="2053560" indent="0">
              <a:buNone/>
              <a:defRPr sz="700"/>
            </a:lvl7pPr>
            <a:lvl8pPr marL="2395819" indent="0">
              <a:buNone/>
              <a:defRPr sz="700"/>
            </a:lvl8pPr>
            <a:lvl9pPr marL="2738079"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r>
              <a:rPr lang="en-US" smtClean="0"/>
              <a:t>3/28/2011</a:t>
            </a:r>
            <a:endParaRPr lang="en-US" dirty="0"/>
          </a:p>
        </p:txBody>
      </p:sp>
      <p:sp>
        <p:nvSpPr>
          <p:cNvPr id="7" name="Slide Number Placeholder 6"/>
          <p:cNvSpPr>
            <a:spLocks noGrp="1"/>
          </p:cNvSpPr>
          <p:nvPr>
            <p:ph type="sldNum" sz="quarter" idx="12"/>
          </p:nvPr>
        </p:nvSpPr>
        <p:spPr/>
        <p:txBody>
          <a:bodyPr/>
          <a:lstStyle/>
          <a:p>
            <a:pPr>
              <a:defRPr/>
            </a:pPr>
            <a:fld id="{DADEB94F-EA4C-4129-94BA-BA4EBA495D12}"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tif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descr="GaDOE PPT Logo Background.tif"/>
          <p:cNvPicPr>
            <a:picLocks noChangeAspect="1"/>
          </p:cNvPicPr>
          <p:nvPr/>
        </p:nvPicPr>
        <p:blipFill>
          <a:blip r:embed="rId15" cstate="print"/>
          <a:stretch>
            <a:fillRect/>
          </a:stretch>
        </p:blipFill>
        <p:spPr>
          <a:xfrm>
            <a:off x="-1" y="-199905"/>
            <a:ext cx="6950076" cy="5229105"/>
          </a:xfrm>
          <a:prstGeom prst="rect">
            <a:avLst/>
          </a:prstGeom>
        </p:spPr>
      </p:pic>
      <p:sp>
        <p:nvSpPr>
          <p:cNvPr id="2" name="Title Placeholder 1"/>
          <p:cNvSpPr>
            <a:spLocks noGrp="1"/>
          </p:cNvSpPr>
          <p:nvPr>
            <p:ph type="title"/>
          </p:nvPr>
        </p:nvSpPr>
        <p:spPr>
          <a:xfrm>
            <a:off x="347504" y="201401"/>
            <a:ext cx="6255068" cy="838200"/>
          </a:xfrm>
          <a:prstGeom prst="rect">
            <a:avLst/>
          </a:prstGeom>
        </p:spPr>
        <p:txBody>
          <a:bodyPr vert="horz" lIns="68452" tIns="34226" rIns="68452" bIns="34226"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47504" y="1173480"/>
            <a:ext cx="6255068" cy="3208020"/>
          </a:xfrm>
          <a:prstGeom prst="rect">
            <a:avLst/>
          </a:prstGeom>
        </p:spPr>
        <p:txBody>
          <a:bodyPr vert="horz" lIns="68452" tIns="34226" rIns="68452" bIns="342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270474" y="4661324"/>
            <a:ext cx="810842" cy="267758"/>
          </a:xfrm>
          <a:prstGeom prst="rect">
            <a:avLst/>
          </a:prstGeom>
        </p:spPr>
        <p:txBody>
          <a:bodyPr vert="horz" lIns="68452" tIns="34226" rIns="68452" bIns="34226" rtlCol="0" anchor="ctr"/>
          <a:lstStyle>
            <a:lvl1pPr algn="r">
              <a:defRPr sz="900">
                <a:solidFill>
                  <a:schemeClr val="tx1"/>
                </a:solidFill>
              </a:defRPr>
            </a:lvl1pPr>
          </a:lstStyle>
          <a:p>
            <a:pPr>
              <a:defRPr/>
            </a:pPr>
            <a:r>
              <a:rPr lang="en-US" smtClean="0"/>
              <a:t>3/28/2011</a:t>
            </a:r>
            <a:endParaRPr lang="en-US" dirty="0"/>
          </a:p>
        </p:txBody>
      </p:sp>
      <p:sp>
        <p:nvSpPr>
          <p:cNvPr id="6" name="Slide Number Placeholder 5"/>
          <p:cNvSpPr>
            <a:spLocks noGrp="1"/>
          </p:cNvSpPr>
          <p:nvPr>
            <p:ph type="sldNum" sz="quarter" idx="4"/>
          </p:nvPr>
        </p:nvSpPr>
        <p:spPr>
          <a:xfrm>
            <a:off x="6139233" y="4661324"/>
            <a:ext cx="463338" cy="267758"/>
          </a:xfrm>
          <a:prstGeom prst="rect">
            <a:avLst/>
          </a:prstGeom>
        </p:spPr>
        <p:txBody>
          <a:bodyPr vert="horz" lIns="68452" tIns="34226" rIns="68452" bIns="34226" rtlCol="0" anchor="ctr"/>
          <a:lstStyle>
            <a:lvl1pPr algn="r">
              <a:defRPr sz="900">
                <a:solidFill>
                  <a:schemeClr val="tx1"/>
                </a:solidFill>
              </a:defRPr>
            </a:lvl1pPr>
          </a:lstStyle>
          <a:p>
            <a:pPr>
              <a:defRPr/>
            </a:pPr>
            <a:fld id="{EE2C5D9B-B771-42B0-8BFF-1B9F1647AAA2}" type="slidenum">
              <a:rPr lang="en-US" smtClean="0"/>
              <a:pPr>
                <a:defRPr/>
              </a:pPr>
              <a:t>‹#›</a:t>
            </a:fld>
            <a:endParaRPr lang="en-US" dirty="0"/>
          </a:p>
        </p:txBody>
      </p:sp>
      <p:sp>
        <p:nvSpPr>
          <p:cNvPr id="9" name="TextBox 8"/>
          <p:cNvSpPr txBox="1"/>
          <p:nvPr/>
        </p:nvSpPr>
        <p:spPr>
          <a:xfrm>
            <a:off x="1140394" y="4370746"/>
            <a:ext cx="2523556" cy="461665"/>
          </a:xfrm>
          <a:prstGeom prst="rect">
            <a:avLst/>
          </a:prstGeom>
          <a:noFill/>
        </p:spPr>
        <p:txBody>
          <a:bodyPr wrap="square" rtlCol="0">
            <a:spAutoFit/>
          </a:bodyPr>
          <a:lstStyle/>
          <a:p>
            <a:r>
              <a:rPr lang="en-US" sz="800" b="1" dirty="0" smtClean="0">
                <a:solidFill>
                  <a:srgbClr val="B39D35"/>
                </a:solidFill>
              </a:rPr>
              <a:t>Dr. John D. Barge, State School Superintendent</a:t>
            </a:r>
          </a:p>
          <a:p>
            <a:r>
              <a:rPr lang="en-US" sz="800" i="1" dirty="0" smtClean="0">
                <a:solidFill>
                  <a:srgbClr val="B39D35"/>
                </a:solidFill>
              </a:rPr>
              <a:t>“Making Education Work for All Georgians”</a:t>
            </a:r>
          </a:p>
          <a:p>
            <a:r>
              <a:rPr lang="en-US" sz="800" dirty="0" smtClean="0">
                <a:solidFill>
                  <a:srgbClr val="B39D35"/>
                </a:solidFill>
              </a:rPr>
              <a:t>www.gadoe.org</a:t>
            </a:r>
            <a:endParaRPr lang="en-US" sz="800" dirty="0">
              <a:solidFill>
                <a:srgbClr val="B39D35"/>
              </a:solidFill>
            </a:endParaRPr>
          </a:p>
        </p:txBody>
      </p:sp>
      <p:pic>
        <p:nvPicPr>
          <p:cNvPr id="10" name="Picture 9" descr="DOE-LOGO-single-layer-gold.gif"/>
          <p:cNvPicPr>
            <a:picLocks noChangeAspect="1"/>
          </p:cNvPicPr>
          <p:nvPr/>
        </p:nvPicPr>
        <p:blipFill>
          <a:blip r:embed="rId16" cstate="print"/>
          <a:stretch>
            <a:fillRect/>
          </a:stretch>
        </p:blipFill>
        <p:spPr>
          <a:xfrm>
            <a:off x="615896" y="4325701"/>
            <a:ext cx="550926" cy="552457"/>
          </a:xfrm>
          <a:prstGeom prst="rect">
            <a:avLst/>
          </a:prstGeom>
        </p:spPr>
      </p:pic>
    </p:spTree>
  </p:cSld>
  <p:clrMap bg1="lt1" tx1="dk1" bg2="lt2" tx2="dk2" accent1="accent1" accent2="accent2" accent3="accent3" accent4="accent4" accent5="accent5" accent6="accent6" hlink="hlink" folHlink="folHlink"/>
  <p:sldLayoutIdLst>
    <p:sldLayoutId id="2147486701" r:id="rId1"/>
    <p:sldLayoutId id="2147486702" r:id="rId2"/>
    <p:sldLayoutId id="2147486712" r:id="rId3"/>
    <p:sldLayoutId id="2147486703" r:id="rId4"/>
    <p:sldLayoutId id="2147486704" r:id="rId5"/>
    <p:sldLayoutId id="2147486705" r:id="rId6"/>
    <p:sldLayoutId id="2147486706" r:id="rId7"/>
    <p:sldLayoutId id="2147486707" r:id="rId8"/>
    <p:sldLayoutId id="2147486708" r:id="rId9"/>
    <p:sldLayoutId id="2147486709" r:id="rId10"/>
    <p:sldLayoutId id="2147486710" r:id="rId11"/>
    <p:sldLayoutId id="2147486711" r:id="rId12"/>
    <p:sldLayoutId id="2147486689" r:id="rId13"/>
  </p:sldLayoutIdLst>
  <p:hf hdr="0"/>
  <p:txStyles>
    <p:titleStyle>
      <a:lvl1pPr algn="ctr" defTabSz="684520" rtl="0" eaLnBrk="1" latinLnBrk="0" hangingPunct="1">
        <a:spcBef>
          <a:spcPct val="0"/>
        </a:spcBef>
        <a:buNone/>
        <a:defRPr sz="3300" b="1" kern="1200">
          <a:solidFill>
            <a:schemeClr val="tx1"/>
          </a:solidFill>
          <a:latin typeface="+mj-lt"/>
          <a:ea typeface="+mj-ea"/>
          <a:cs typeface="+mj-cs"/>
        </a:defRPr>
      </a:lvl1pPr>
    </p:titleStyle>
    <p:bodyStyle>
      <a:lvl1pPr marL="256695" indent="-256695" algn="l" defTabSz="68452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6172" indent="-213912" algn="l" defTabSz="68452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5650" indent="-171130" algn="l" defTabSz="68452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197910"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0170"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2430"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4689"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66949"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09209" indent="-171130" algn="l" defTabSz="68452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4520" rtl="0" eaLnBrk="1" latinLnBrk="0" hangingPunct="1">
        <a:defRPr sz="1300" kern="1200">
          <a:solidFill>
            <a:schemeClr val="tx1"/>
          </a:solidFill>
          <a:latin typeface="+mn-lt"/>
          <a:ea typeface="+mn-ea"/>
          <a:cs typeface="+mn-cs"/>
        </a:defRPr>
      </a:lvl1pPr>
      <a:lvl2pPr marL="342260" algn="l" defTabSz="684520" rtl="0" eaLnBrk="1" latinLnBrk="0" hangingPunct="1">
        <a:defRPr sz="1300" kern="1200">
          <a:solidFill>
            <a:schemeClr val="tx1"/>
          </a:solidFill>
          <a:latin typeface="+mn-lt"/>
          <a:ea typeface="+mn-ea"/>
          <a:cs typeface="+mn-cs"/>
        </a:defRPr>
      </a:lvl2pPr>
      <a:lvl3pPr marL="684520" algn="l" defTabSz="684520" rtl="0" eaLnBrk="1" latinLnBrk="0" hangingPunct="1">
        <a:defRPr sz="1300" kern="1200">
          <a:solidFill>
            <a:schemeClr val="tx1"/>
          </a:solidFill>
          <a:latin typeface="+mn-lt"/>
          <a:ea typeface="+mn-ea"/>
          <a:cs typeface="+mn-cs"/>
        </a:defRPr>
      </a:lvl3pPr>
      <a:lvl4pPr marL="1026780" algn="l" defTabSz="684520" rtl="0" eaLnBrk="1" latinLnBrk="0" hangingPunct="1">
        <a:defRPr sz="1300" kern="1200">
          <a:solidFill>
            <a:schemeClr val="tx1"/>
          </a:solidFill>
          <a:latin typeface="+mn-lt"/>
          <a:ea typeface="+mn-ea"/>
          <a:cs typeface="+mn-cs"/>
        </a:defRPr>
      </a:lvl4pPr>
      <a:lvl5pPr marL="1369040" algn="l" defTabSz="684520" rtl="0" eaLnBrk="1" latinLnBrk="0" hangingPunct="1">
        <a:defRPr sz="1300" kern="1200">
          <a:solidFill>
            <a:schemeClr val="tx1"/>
          </a:solidFill>
          <a:latin typeface="+mn-lt"/>
          <a:ea typeface="+mn-ea"/>
          <a:cs typeface="+mn-cs"/>
        </a:defRPr>
      </a:lvl5pPr>
      <a:lvl6pPr marL="1711300" algn="l" defTabSz="684520" rtl="0" eaLnBrk="1" latinLnBrk="0" hangingPunct="1">
        <a:defRPr sz="1300" kern="1200">
          <a:solidFill>
            <a:schemeClr val="tx1"/>
          </a:solidFill>
          <a:latin typeface="+mn-lt"/>
          <a:ea typeface="+mn-ea"/>
          <a:cs typeface="+mn-cs"/>
        </a:defRPr>
      </a:lvl6pPr>
      <a:lvl7pPr marL="2053560" algn="l" defTabSz="684520" rtl="0" eaLnBrk="1" latinLnBrk="0" hangingPunct="1">
        <a:defRPr sz="1300" kern="1200">
          <a:solidFill>
            <a:schemeClr val="tx1"/>
          </a:solidFill>
          <a:latin typeface="+mn-lt"/>
          <a:ea typeface="+mn-ea"/>
          <a:cs typeface="+mn-cs"/>
        </a:defRPr>
      </a:lvl7pPr>
      <a:lvl8pPr marL="2395819" algn="l" defTabSz="684520" rtl="0" eaLnBrk="1" latinLnBrk="0" hangingPunct="1">
        <a:defRPr sz="1300" kern="1200">
          <a:solidFill>
            <a:schemeClr val="tx1"/>
          </a:solidFill>
          <a:latin typeface="+mn-lt"/>
          <a:ea typeface="+mn-ea"/>
          <a:cs typeface="+mn-cs"/>
        </a:defRPr>
      </a:lvl8pPr>
      <a:lvl9pPr marL="2738079" algn="l" defTabSz="68452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www.edweek.org/ew/articles/2012/11/14/12cc-crosscurriculum.h32.html" TargetMode="External"/><Relationship Id="rId3" Type="http://schemas.openxmlformats.org/officeDocument/2006/relationships/hyperlink" Target="http://www.edweek.org/ew/articles/2012/11/14/12cc-overview.h32.html" TargetMode="External"/><Relationship Id="rId7" Type="http://schemas.openxmlformats.org/officeDocument/2006/relationships/hyperlink" Target="http://www.edweek.org/ew/articles/2012/11/14/12cc-nonfiction.h32.html" TargetMode="External"/><Relationship Id="rId12"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www.edweek.org/ew/articles/2012/11/14/12cc-writing.h32.html" TargetMode="External"/><Relationship Id="rId11" Type="http://schemas.openxmlformats.org/officeDocument/2006/relationships/hyperlink" Target="http://ew.edweek.org/nxtbooks/epe/ew_sr_11142012/?usercheck=yes&amp;web_cmp=EW-CC1112-TOC" TargetMode="External"/><Relationship Id="rId5" Type="http://schemas.openxmlformats.org/officeDocument/2006/relationships/hyperlink" Target="http://www.edweek.org/ew/articles/2012/11/14/12cc-research.h32.html" TargetMode="External"/><Relationship Id="rId10" Type="http://schemas.openxmlformats.org/officeDocument/2006/relationships/hyperlink" Target="http://www.edweek.org/ew/articles/2012/11/14/12cc-ell.h32.html" TargetMode="External"/><Relationship Id="rId4" Type="http://schemas.openxmlformats.org/officeDocument/2006/relationships/hyperlink" Target="http://www.edweek.org/ew/articles/2012/11/14/12cc-policy.h32.html" TargetMode="External"/><Relationship Id="rId9" Type="http://schemas.openxmlformats.org/officeDocument/2006/relationships/hyperlink" Target="http://www.edweek.org/ew/articles/2012/11/14/12cc-textbooks.h32.html"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mailto:sjacobs@doe.k12.ga.us"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georgiastandards.or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literacyccgps.wikispaces.com/" TargetMode="External"/><Relationship Id="rId4" Type="http://schemas.openxmlformats.org/officeDocument/2006/relationships/hyperlink" Target="http://elaccgps9-12.wikispaces.co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sas.elluminate.com/m.jnlp?sid=2012003&amp;password=M.AB70F8E5C619B8183BF31A1B8A36FD"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hyperlink" Target="https://sas.elluminate.com/m.jnlp?sid=2012003&amp;password=M.76E33DF6CA27C7521938CEC4B98744" TargetMode="External"/><Relationship Id="rId4" Type="http://schemas.openxmlformats.org/officeDocument/2006/relationships/hyperlink" Target="https://sas.elluminate.com/m.jnlp?sid=2012003&amp;password=M.6EB69C717CC4F7A1AFD917D03E78DA"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21256" y="981146"/>
            <a:ext cx="5907564" cy="1334890"/>
          </a:xfrm>
        </p:spPr>
        <p:txBody>
          <a:bodyPr>
            <a:normAutofit fontScale="90000"/>
          </a:bodyPr>
          <a:lstStyle/>
          <a:p>
            <a:r>
              <a:rPr lang="en-US" dirty="0" smtClean="0"/>
              <a:t/>
            </a:r>
            <a:br>
              <a:rPr lang="en-US" dirty="0" smtClean="0"/>
            </a:br>
            <a:r>
              <a:rPr lang="en-US" dirty="0" smtClean="0"/>
              <a:t/>
            </a:r>
            <a:br>
              <a:rPr lang="en-US" dirty="0" smtClean="0"/>
            </a:br>
            <a:r>
              <a:rPr lang="en-US" dirty="0" smtClean="0"/>
              <a:t>English </a:t>
            </a:r>
            <a:r>
              <a:rPr lang="en-US" dirty="0"/>
              <a:t>/ Language Arts </a:t>
            </a:r>
            <a:r>
              <a:rPr lang="en-US" dirty="0" smtClean="0"/>
              <a:t>Update</a:t>
            </a:r>
            <a:r>
              <a:rPr lang="en-US" dirty="0"/>
              <a:t/>
            </a:r>
            <a:br>
              <a:rPr lang="en-US" dirty="0"/>
            </a:br>
            <a:r>
              <a:rPr lang="en-US" dirty="0"/>
              <a:t>Common Core Standards</a:t>
            </a:r>
            <a:br>
              <a:rPr lang="en-US" dirty="0"/>
            </a:br>
            <a:endParaRPr lang="en-US" dirty="0"/>
          </a:p>
        </p:txBody>
      </p:sp>
      <p:sp>
        <p:nvSpPr>
          <p:cNvPr id="6" name="Subtitle 5"/>
          <p:cNvSpPr>
            <a:spLocks noGrp="1"/>
          </p:cNvSpPr>
          <p:nvPr>
            <p:ph type="subTitle" idx="1"/>
          </p:nvPr>
        </p:nvSpPr>
        <p:spPr>
          <a:xfrm>
            <a:off x="1042511" y="2549642"/>
            <a:ext cx="4865053" cy="1181378"/>
          </a:xfrm>
        </p:spPr>
        <p:txBody>
          <a:bodyPr>
            <a:normAutofit lnSpcReduction="10000"/>
          </a:bodyPr>
          <a:lstStyle/>
          <a:p>
            <a:r>
              <a:rPr lang="en-US" sz="1400" dirty="0" smtClean="0"/>
              <a:t>Georgia Association of Curriculum and Instructional Supervisors (GACIS)</a:t>
            </a:r>
          </a:p>
          <a:p>
            <a:r>
              <a:rPr lang="en-US" sz="1400" dirty="0" smtClean="0"/>
              <a:t>Brenda Schulz</a:t>
            </a:r>
          </a:p>
          <a:p>
            <a:r>
              <a:rPr lang="en-US" sz="1400" dirty="0" smtClean="0"/>
              <a:t>Daniel Rock</a:t>
            </a:r>
          </a:p>
          <a:p>
            <a:r>
              <a:rPr lang="en-US" sz="1400" dirty="0" smtClean="0"/>
              <a:t>December 4, 2012</a:t>
            </a:r>
            <a:endParaRPr lang="en-US" sz="1400" dirty="0"/>
          </a:p>
        </p:txBody>
      </p:sp>
      <p:sp>
        <p:nvSpPr>
          <p:cNvPr id="5" name="Date Placeholder 4"/>
          <p:cNvSpPr>
            <a:spLocks noGrp="1"/>
          </p:cNvSpPr>
          <p:nvPr>
            <p:ph type="dt" sz="half" idx="10"/>
          </p:nvPr>
        </p:nvSpPr>
        <p:spPr/>
        <p:txBody>
          <a:bodyPr/>
          <a:lstStyle/>
          <a:p>
            <a:r>
              <a:rPr lang="en-US" dirty="0" smtClean="0"/>
              <a:t>12/4/12</a:t>
            </a:r>
            <a:endParaRPr lang="en-US" dirty="0"/>
          </a:p>
        </p:txBody>
      </p:sp>
      <p:sp>
        <p:nvSpPr>
          <p:cNvPr id="7" name="Slide Number Placeholder 6"/>
          <p:cNvSpPr>
            <a:spLocks noGrp="1"/>
          </p:cNvSpPr>
          <p:nvPr>
            <p:ph type="sldNum" sz="quarter" idx="12"/>
          </p:nvPr>
        </p:nvSpPr>
        <p:spPr/>
        <p:txBody>
          <a:bodyPr/>
          <a:lstStyle/>
          <a:p>
            <a:fld id="{D843E9F3-F69F-4FD6-AC9E-7B1B0468FEEC}" type="slidenum">
              <a:rPr lang="en-US" smtClean="0"/>
              <a:pPr/>
              <a:t>1</a:t>
            </a:fld>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Ten Recommendations</a:t>
            </a:r>
            <a:endParaRPr lang="en-US" dirty="0"/>
          </a:p>
        </p:txBody>
      </p:sp>
      <p:sp>
        <p:nvSpPr>
          <p:cNvPr id="3" name="Content Placeholder 2"/>
          <p:cNvSpPr>
            <a:spLocks noGrp="1"/>
          </p:cNvSpPr>
          <p:nvPr>
            <p:ph idx="1"/>
          </p:nvPr>
        </p:nvSpPr>
        <p:spPr>
          <a:xfrm>
            <a:off x="347504" y="1007842"/>
            <a:ext cx="6255068" cy="3354608"/>
          </a:xfrm>
        </p:spPr>
        <p:txBody>
          <a:bodyPr>
            <a:normAutofit fontScale="62500" lnSpcReduction="20000"/>
          </a:bodyPr>
          <a:lstStyle/>
          <a:p>
            <a:pPr marL="0" indent="0">
              <a:buNone/>
            </a:pPr>
            <a:r>
              <a:rPr lang="en-US" sz="2900" dirty="0" smtClean="0"/>
              <a:t>1.  Check the </a:t>
            </a:r>
            <a:r>
              <a:rPr lang="en-US" sz="2900" dirty="0" err="1" smtClean="0"/>
              <a:t>GeorgiaStandards.org</a:t>
            </a:r>
            <a:r>
              <a:rPr lang="en-US" sz="2900" dirty="0" smtClean="0"/>
              <a:t> website for the latest </a:t>
            </a:r>
          </a:p>
          <a:p>
            <a:pPr marL="0" indent="0">
              <a:buNone/>
            </a:pPr>
            <a:r>
              <a:rPr lang="en-US" sz="2900" dirty="0" smtClean="0"/>
              <a:t>            resources.</a:t>
            </a:r>
          </a:p>
          <a:p>
            <a:pPr marL="0" indent="0">
              <a:buNone/>
            </a:pPr>
            <a:r>
              <a:rPr lang="en-US" sz="2900" dirty="0" smtClean="0"/>
              <a:t>2.  Increase </a:t>
            </a:r>
            <a:r>
              <a:rPr lang="en-US" sz="2900" dirty="0"/>
              <a:t>the volume of reading for students – good mix of </a:t>
            </a:r>
            <a:endParaRPr lang="en-US" sz="2900" dirty="0" smtClean="0"/>
          </a:p>
          <a:p>
            <a:pPr marL="0" indent="0">
              <a:buNone/>
            </a:pPr>
            <a:r>
              <a:rPr lang="en-US" sz="2900" dirty="0"/>
              <a:t> </a:t>
            </a:r>
            <a:r>
              <a:rPr lang="en-US" sz="2900" dirty="0" smtClean="0"/>
              <a:t>           literary </a:t>
            </a:r>
            <a:r>
              <a:rPr lang="en-US" sz="2900" dirty="0"/>
              <a:t>and informational. </a:t>
            </a:r>
          </a:p>
          <a:p>
            <a:pPr marL="0" indent="0">
              <a:buNone/>
            </a:pPr>
            <a:r>
              <a:rPr lang="en-US" sz="2900" dirty="0" smtClean="0"/>
              <a:t>3.  Include </a:t>
            </a:r>
            <a:r>
              <a:rPr lang="en-US" sz="2900" dirty="0"/>
              <a:t>at least 50% informational texts in your </a:t>
            </a:r>
            <a:r>
              <a:rPr lang="en-US" sz="2900" dirty="0" smtClean="0"/>
              <a:t>instruction.   </a:t>
            </a:r>
            <a:endParaRPr lang="en-US" sz="2900" dirty="0"/>
          </a:p>
          <a:p>
            <a:pPr marL="0" indent="0">
              <a:buNone/>
            </a:pPr>
            <a:r>
              <a:rPr lang="en-US" sz="2900" dirty="0" smtClean="0"/>
              <a:t>4.  Learn how to ask / write good questions that are text   </a:t>
            </a:r>
          </a:p>
          <a:p>
            <a:pPr marL="0" indent="0">
              <a:buNone/>
            </a:pPr>
            <a:r>
              <a:rPr lang="en-US" sz="2900" dirty="0"/>
              <a:t> </a:t>
            </a:r>
            <a:r>
              <a:rPr lang="en-US" sz="2900" dirty="0" smtClean="0"/>
              <a:t>          dependent, are worthwhile for class time, and require the  </a:t>
            </a:r>
          </a:p>
          <a:p>
            <a:pPr marL="0" indent="0">
              <a:buNone/>
            </a:pPr>
            <a:r>
              <a:rPr lang="en-US" sz="2900" dirty="0"/>
              <a:t> </a:t>
            </a:r>
            <a:r>
              <a:rPr lang="en-US" sz="2900" dirty="0" smtClean="0"/>
              <a:t>          student to “dig deep” for the answers.</a:t>
            </a:r>
            <a:endParaRPr lang="en-US" sz="2900" dirty="0"/>
          </a:p>
          <a:p>
            <a:pPr marL="0" indent="0">
              <a:buNone/>
            </a:pPr>
            <a:r>
              <a:rPr lang="en-US" sz="2900" dirty="0" smtClean="0"/>
              <a:t>5.   Use close reading appropriately.  It isn’t necessary to</a:t>
            </a:r>
          </a:p>
          <a:p>
            <a:pPr marL="0" indent="0">
              <a:buNone/>
            </a:pPr>
            <a:r>
              <a:rPr lang="en-US" sz="2900" dirty="0"/>
              <a:t> </a:t>
            </a:r>
            <a:r>
              <a:rPr lang="en-US" sz="2900" dirty="0" smtClean="0"/>
              <a:t>          analyze every text.  Use this strategy to develop specific</a:t>
            </a:r>
          </a:p>
          <a:p>
            <a:pPr marL="0" indent="0">
              <a:buNone/>
            </a:pPr>
            <a:r>
              <a:rPr lang="en-US" sz="2900" dirty="0"/>
              <a:t> </a:t>
            </a:r>
            <a:r>
              <a:rPr lang="en-US" sz="2900" dirty="0" smtClean="0"/>
              <a:t>          skills.    </a:t>
            </a:r>
          </a:p>
          <a:p>
            <a:pPr marL="514350" indent="-514350">
              <a:buAutoNum type="arabicPeriod" startAt="7"/>
            </a:pPr>
            <a:endParaRPr lang="en-US" dirty="0" smtClean="0"/>
          </a:p>
          <a:p>
            <a:endParaRPr lang="en-US" dirty="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Ten Recommendations</a:t>
            </a:r>
            <a:endParaRPr lang="en-US" dirty="0"/>
          </a:p>
        </p:txBody>
      </p:sp>
      <p:sp>
        <p:nvSpPr>
          <p:cNvPr id="3" name="Content Placeholder 2"/>
          <p:cNvSpPr>
            <a:spLocks noGrp="1"/>
          </p:cNvSpPr>
          <p:nvPr>
            <p:ph idx="1"/>
          </p:nvPr>
        </p:nvSpPr>
        <p:spPr>
          <a:xfrm>
            <a:off x="380876" y="1060014"/>
            <a:ext cx="6255068" cy="3188970"/>
          </a:xfrm>
        </p:spPr>
        <p:txBody>
          <a:bodyPr>
            <a:normAutofit fontScale="92500" lnSpcReduction="10000"/>
          </a:bodyPr>
          <a:lstStyle/>
          <a:p>
            <a:pPr marL="0" indent="0">
              <a:buNone/>
            </a:pPr>
            <a:r>
              <a:rPr lang="en-US" sz="2200" dirty="0" smtClean="0"/>
              <a:t>6.  Thoughtfully increase </a:t>
            </a:r>
            <a:r>
              <a:rPr lang="en-US" sz="2200" dirty="0"/>
              <a:t>the complexity of texts </a:t>
            </a:r>
            <a:r>
              <a:rPr lang="en-US" sz="2200" dirty="0" smtClean="0"/>
              <a:t>students</a:t>
            </a:r>
          </a:p>
          <a:p>
            <a:pPr marL="0" indent="0">
              <a:buNone/>
            </a:pPr>
            <a:r>
              <a:rPr lang="en-US" sz="2200" dirty="0"/>
              <a:t> </a:t>
            </a:r>
            <a:r>
              <a:rPr lang="en-US" sz="2200" dirty="0" smtClean="0"/>
              <a:t>          read.</a:t>
            </a:r>
          </a:p>
          <a:p>
            <a:pPr marL="0" indent="0">
              <a:buNone/>
            </a:pPr>
            <a:r>
              <a:rPr lang="en-US" sz="2200" dirty="0" smtClean="0"/>
              <a:t>7.   </a:t>
            </a:r>
            <a:r>
              <a:rPr lang="en-US" sz="2000" dirty="0" smtClean="0"/>
              <a:t>Explicitly </a:t>
            </a:r>
            <a:r>
              <a:rPr lang="en-US" sz="2000" dirty="0"/>
              <a:t>teach foundational skills in K-2.  Don’t forget  </a:t>
            </a:r>
          </a:p>
          <a:p>
            <a:pPr marL="0" indent="0">
              <a:buNone/>
            </a:pPr>
            <a:r>
              <a:rPr lang="en-US" sz="2000" dirty="0"/>
              <a:t>        </a:t>
            </a:r>
            <a:r>
              <a:rPr lang="en-US" sz="2000" dirty="0" smtClean="0"/>
              <a:t>   that </a:t>
            </a:r>
            <a:r>
              <a:rPr lang="en-US" sz="2000" dirty="0"/>
              <a:t>these students must learn to </a:t>
            </a:r>
            <a:r>
              <a:rPr lang="en-US" sz="2000" dirty="0" smtClean="0"/>
              <a:t>read.</a:t>
            </a:r>
          </a:p>
          <a:p>
            <a:pPr marL="0" indent="0">
              <a:buNone/>
            </a:pPr>
            <a:r>
              <a:rPr lang="en-US" sz="2000" dirty="0" smtClean="0"/>
              <a:t>8.   </a:t>
            </a:r>
            <a:r>
              <a:rPr lang="en-US" sz="2200" dirty="0" smtClean="0"/>
              <a:t>Teach students to write and speak using evidence  </a:t>
            </a:r>
          </a:p>
          <a:p>
            <a:pPr marL="0" indent="0">
              <a:buNone/>
            </a:pPr>
            <a:r>
              <a:rPr lang="en-US" sz="2200" dirty="0"/>
              <a:t> </a:t>
            </a:r>
            <a:r>
              <a:rPr lang="en-US" sz="2200" dirty="0" smtClean="0"/>
              <a:t>          from the text. </a:t>
            </a:r>
          </a:p>
          <a:p>
            <a:pPr marL="514350" indent="-514350">
              <a:buNone/>
            </a:pPr>
            <a:r>
              <a:rPr lang="en-US" sz="2200" dirty="0" smtClean="0"/>
              <a:t>9.   Teach </a:t>
            </a:r>
            <a:r>
              <a:rPr lang="en-US" sz="2200" dirty="0"/>
              <a:t>academic vocabulary.</a:t>
            </a:r>
          </a:p>
          <a:p>
            <a:pPr marL="0" indent="0">
              <a:buNone/>
            </a:pPr>
            <a:r>
              <a:rPr lang="en-US" sz="2200" dirty="0" smtClean="0"/>
              <a:t>10. Talk, share, collaborate, read professional books and    </a:t>
            </a:r>
          </a:p>
          <a:p>
            <a:pPr marL="0" indent="0">
              <a:buNone/>
            </a:pPr>
            <a:r>
              <a:rPr lang="en-US" sz="2200" dirty="0" smtClean="0"/>
              <a:t>           articles!</a:t>
            </a:r>
          </a:p>
          <a:p>
            <a:endParaRPr lang="en-US" dirty="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11</a:t>
            </a:fld>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Suggested Resources</a:t>
            </a:r>
            <a:endParaRPr lang="en-US" dirty="0"/>
          </a:p>
        </p:txBody>
      </p:sp>
      <p:sp>
        <p:nvSpPr>
          <p:cNvPr id="3" name="Content Placeholder 2"/>
          <p:cNvSpPr>
            <a:spLocks noGrp="1"/>
          </p:cNvSpPr>
          <p:nvPr>
            <p:ph idx="1"/>
          </p:nvPr>
        </p:nvSpPr>
        <p:spPr>
          <a:xfrm>
            <a:off x="347504" y="1074587"/>
            <a:ext cx="6255068" cy="3287863"/>
          </a:xfrm>
        </p:spPr>
        <p:txBody>
          <a:bodyPr>
            <a:normAutofit fontScale="40000" lnSpcReduction="20000"/>
          </a:bodyPr>
          <a:lstStyle/>
          <a:p>
            <a:r>
              <a:rPr lang="en-US" sz="4500" i="1" dirty="0" smtClean="0"/>
              <a:t>Text Complexity: Raising Rigor in Reading</a:t>
            </a:r>
          </a:p>
          <a:p>
            <a:pPr>
              <a:buNone/>
            </a:pPr>
            <a:r>
              <a:rPr lang="en-US" sz="4500" dirty="0" smtClean="0"/>
              <a:t>           Nancy Frey, Diane Lapp, Douglas Fisher</a:t>
            </a:r>
          </a:p>
          <a:p>
            <a:r>
              <a:rPr lang="en-US" sz="4500" i="1" dirty="0" smtClean="0"/>
              <a:t>Do I Really Have to Teach Reading  </a:t>
            </a:r>
            <a:endParaRPr lang="en-US" sz="4500" dirty="0" smtClean="0"/>
          </a:p>
          <a:p>
            <a:pPr>
              <a:buNone/>
            </a:pPr>
            <a:r>
              <a:rPr lang="en-US" sz="4500" i="1" dirty="0" smtClean="0"/>
              <a:t>           </a:t>
            </a:r>
            <a:r>
              <a:rPr lang="en-US" sz="4500" dirty="0" err="1" smtClean="0"/>
              <a:t>Cris</a:t>
            </a:r>
            <a:r>
              <a:rPr lang="en-US" sz="4500" dirty="0" smtClean="0"/>
              <a:t> </a:t>
            </a:r>
            <a:r>
              <a:rPr lang="en-US" sz="4500" dirty="0" err="1" smtClean="0"/>
              <a:t>Tovani</a:t>
            </a:r>
            <a:endParaRPr lang="en-US" sz="4500" i="1" dirty="0" smtClean="0"/>
          </a:p>
          <a:p>
            <a:r>
              <a:rPr lang="en-US" sz="4500" i="1" dirty="0" smtClean="0"/>
              <a:t>Pathways to the Common Core: Accelerating Achievement</a:t>
            </a:r>
          </a:p>
          <a:p>
            <a:pPr marL="0" indent="0">
              <a:buNone/>
            </a:pPr>
            <a:r>
              <a:rPr lang="en-US" sz="4500" dirty="0" smtClean="0"/>
              <a:t>	Lucy </a:t>
            </a:r>
            <a:r>
              <a:rPr lang="en-US" sz="4500" dirty="0"/>
              <a:t>Calkins, Mary </a:t>
            </a:r>
            <a:r>
              <a:rPr lang="en-US" sz="4500" dirty="0" err="1"/>
              <a:t>Ehrenworth</a:t>
            </a:r>
            <a:r>
              <a:rPr lang="en-US" sz="4500" dirty="0"/>
              <a:t>, Christopher Lehman</a:t>
            </a:r>
            <a:endParaRPr lang="en-US" sz="4500" i="1" dirty="0"/>
          </a:p>
          <a:p>
            <a:r>
              <a:rPr lang="en-US" sz="4500" i="1" dirty="0" smtClean="0"/>
              <a:t>Best Practice: Bringing Standards to Life in America’s </a:t>
            </a:r>
            <a:r>
              <a:rPr lang="en-US" sz="3800" i="1" dirty="0" smtClean="0"/>
              <a:t>Classrooms</a:t>
            </a:r>
          </a:p>
          <a:p>
            <a:pPr marL="684520" lvl="2" indent="0">
              <a:buNone/>
            </a:pPr>
            <a:r>
              <a:rPr lang="en-US" sz="4500" dirty="0" smtClean="0"/>
              <a:t>Steven </a:t>
            </a:r>
            <a:r>
              <a:rPr lang="en-US" sz="4500" dirty="0" err="1" smtClean="0"/>
              <a:t>Zemelman</a:t>
            </a:r>
            <a:r>
              <a:rPr lang="en-US" sz="4500" dirty="0" smtClean="0"/>
              <a:t>, Arthur Hyde, Harvey “Smokey” Daniels</a:t>
            </a:r>
          </a:p>
          <a:p>
            <a:pPr>
              <a:buNone/>
            </a:pPr>
            <a:r>
              <a:rPr lang="en-US" sz="4500" i="1" dirty="0" smtClean="0"/>
              <a:t>**Basal Alignment Project – Edmodo.com</a:t>
            </a:r>
          </a:p>
          <a:p>
            <a:pPr marL="342260" lvl="1" indent="0">
              <a:buNone/>
            </a:pPr>
            <a:r>
              <a:rPr lang="en-US" sz="4500" i="1" dirty="0"/>
              <a:t> </a:t>
            </a:r>
            <a:r>
              <a:rPr lang="en-US" sz="4500" i="1" dirty="0" smtClean="0"/>
              <a:t>            </a:t>
            </a:r>
            <a:r>
              <a:rPr lang="en-US" sz="4500" dirty="0" smtClean="0"/>
              <a:t>Join as teacher – search for BAP group – </a:t>
            </a:r>
          </a:p>
          <a:p>
            <a:pPr marL="342260" lvl="1" indent="0">
              <a:buNone/>
            </a:pPr>
            <a:r>
              <a:rPr lang="en-US" sz="4500" dirty="0" smtClean="0"/>
              <a:t>             group code is </a:t>
            </a:r>
            <a:r>
              <a:rPr lang="en-US" sz="4500" dirty="0" err="1" smtClean="0"/>
              <a:t>etuyrm</a:t>
            </a:r>
            <a:r>
              <a:rPr lang="en-US" sz="4500" i="1" dirty="0" smtClean="0"/>
              <a:t>         </a:t>
            </a:r>
          </a:p>
          <a:p>
            <a:pPr lvl="1">
              <a:buNone/>
            </a:pPr>
            <a:r>
              <a:rPr lang="en-US" sz="3800" i="1" dirty="0" smtClean="0"/>
              <a:t>       </a:t>
            </a:r>
            <a:endParaRPr lang="en-US" sz="3800" dirty="0" smtClean="0"/>
          </a:p>
          <a:p>
            <a:pPr lvl="1">
              <a:buNone/>
            </a:pPr>
            <a:endParaRPr lang="en-US" i="1" dirty="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13</a:t>
            </a:fld>
            <a:endParaRPr lang="en-US" dirty="0"/>
          </a:p>
        </p:txBody>
      </p:sp>
      <p:sp>
        <p:nvSpPr>
          <p:cNvPr id="7" name="Rectangle 3"/>
          <p:cNvSpPr>
            <a:spLocks noChangeArrowheads="1"/>
          </p:cNvSpPr>
          <p:nvPr/>
        </p:nvSpPr>
        <p:spPr bwMode="auto">
          <a:xfrm>
            <a:off x="0" y="-216109"/>
            <a:ext cx="6950075" cy="1587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95106" tIns="73002" rIns="695106" bIns="0" numCol="1" anchor="ctr" anchorCtr="0" compatLnSpc="1">
            <a:prstTxWarp prst="textNoShape">
              <a:avLst/>
            </a:prstTxWarp>
            <a:spAutoFit/>
          </a:bodyPr>
          <a:lstStyle/>
          <a:p>
            <a:endParaRPr lang="en-US"/>
          </a:p>
        </p:txBody>
      </p:sp>
      <p:sp>
        <p:nvSpPr>
          <p:cNvPr id="11" name="Rectangle 4"/>
          <p:cNvSpPr>
            <a:spLocks noGrp="1" noChangeArrowheads="1"/>
          </p:cNvSpPr>
          <p:nvPr>
            <p:ph idx="1"/>
          </p:nvPr>
        </p:nvSpPr>
        <p:spPr bwMode="auto">
          <a:xfrm>
            <a:off x="467213" y="1652915"/>
            <a:ext cx="4572000" cy="237949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4914" tIns="4761" rIns="17457" bIns="4761" numCol="1" anchor="ctr" anchorCtr="0" compatLnSpc="1">
            <a:prstTxWarp prst="textNoShape">
              <a:avLst/>
            </a:prstTxWarp>
            <a:spAutoFit/>
          </a:bodyPr>
          <a:lstStyle/>
          <a:p>
            <a:pPr marL="0" marR="0" lvl="0" indent="0" algn="l" defTabSz="914400" rtl="0" eaLnBrk="0" fontAlgn="b" latinLnBrk="0" hangingPunct="0">
              <a:lnSpc>
                <a:spcPct val="100000"/>
              </a:lnSpc>
              <a:spcBef>
                <a:spcPct val="0"/>
              </a:spcBef>
              <a:spcAft>
                <a:spcPct val="0"/>
              </a:spcAft>
              <a:buClrTx/>
              <a:buSzTx/>
              <a:buFontTx/>
              <a:buNone/>
              <a:tabLst/>
            </a:pPr>
            <a:endParaRPr lang="en-US" sz="800" dirty="0">
              <a:latin typeface="Arial" pitchFamily="34" charset="0"/>
              <a:cs typeface="Arial" pitchFamily="34" charset="0"/>
              <a:hlinkClick r:id="rId3"/>
            </a:endParaRPr>
          </a:p>
          <a:p>
            <a:pPr marL="0" marR="0" lvl="0" indent="0" algn="l" defTabSz="914400" rtl="0" eaLnBrk="0" fontAlgn="b"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3"/>
              </a:rPr>
              <a:t>Common Standards Drive New Approaches to Reading</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hlinkClick r:id="rId4"/>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4"/>
              </a:rPr>
              <a:t>States Target 3rd Grade Reading</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5"/>
              </a:rPr>
              <a:t>New Literacy Research Infuses Common Core</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6"/>
              </a:rPr>
              <a:t>Writing Undergoes Renaissance in Curricula</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hlinkClick r:id="rId7"/>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7"/>
              </a:rPr>
              <a:t>Scale Tips Toward Nonfiction Under Common Core</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8"/>
              </a:rPr>
              <a:t>Literacy Instruction Expected to Cross Disciplines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9"/>
              </a:rPr>
              <a:t>Retooled Textbooks Aim to Capture Common Core</a:t>
            </a:r>
            <a:endParaRPr lang="en-US" sz="800" dirty="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hlinkClick r:id="rId1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hlinkClick r:id="rId10"/>
              </a:rPr>
              <a:t>N.M. School Builds Bridge to Standards for ELLs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9" name="Picture 5" descr="Download the PDF version.">
            <a:hlinkClick r:id="rId11"/>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857834" y="871525"/>
            <a:ext cx="2549640" cy="345476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27165" y="193559"/>
            <a:ext cx="6020356" cy="400110"/>
          </a:xfrm>
          <a:prstGeom prst="rect">
            <a:avLst/>
          </a:prstGeom>
          <a:noFill/>
        </p:spPr>
        <p:txBody>
          <a:bodyPr wrap="square" rtlCol="0">
            <a:spAutoFit/>
          </a:bodyPr>
          <a:lstStyle/>
          <a:p>
            <a:r>
              <a:rPr lang="en-US" sz="2000" b="1" dirty="0" smtClean="0">
                <a:solidFill>
                  <a:schemeClr val="tx1"/>
                </a:solidFill>
                <a:latin typeface="+mn-lt"/>
              </a:rPr>
              <a:t>Supplement to Education Week – November 13, 2012</a:t>
            </a:r>
            <a:endParaRPr lang="en-US" sz="2000" b="1" dirty="0">
              <a:solidFill>
                <a:schemeClr val="tx1"/>
              </a:solidFill>
              <a:latin typeface="+mn-lt"/>
            </a:endParaRPr>
          </a:p>
        </p:txBody>
      </p:sp>
    </p:spTree>
    <p:extLst>
      <p:ext uri="{BB962C8B-B14F-4D97-AF65-F5344CB8AC3E}">
        <p14:creationId xmlns:p14="http://schemas.microsoft.com/office/powerpoint/2010/main" val="1975722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ELA Team</a:t>
            </a:r>
            <a:endParaRPr lang="en-US" dirty="0"/>
          </a:p>
        </p:txBody>
      </p:sp>
      <p:sp>
        <p:nvSpPr>
          <p:cNvPr id="3" name="Content Placeholder 2"/>
          <p:cNvSpPr>
            <a:spLocks noGrp="1"/>
          </p:cNvSpPr>
          <p:nvPr>
            <p:ph idx="1"/>
          </p:nvPr>
        </p:nvSpPr>
        <p:spPr>
          <a:xfrm>
            <a:off x="360853" y="953223"/>
            <a:ext cx="6255068" cy="3188970"/>
          </a:xfrm>
        </p:spPr>
        <p:txBody>
          <a:bodyPr>
            <a:normAutofit fontScale="62500" lnSpcReduction="20000"/>
          </a:bodyPr>
          <a:lstStyle/>
          <a:p>
            <a:pPr marL="0" indent="0">
              <a:buNone/>
            </a:pPr>
            <a:r>
              <a:rPr lang="en-US" dirty="0"/>
              <a:t>Team:</a:t>
            </a:r>
          </a:p>
          <a:p>
            <a:pPr lvl="1"/>
            <a:r>
              <a:rPr lang="en-US" sz="2600" dirty="0" smtClean="0"/>
              <a:t>Brenda Schulz, </a:t>
            </a:r>
            <a:r>
              <a:rPr lang="en-US" sz="2600" dirty="0" err="1" smtClean="0"/>
              <a:t>Ed.D</a:t>
            </a:r>
            <a:r>
              <a:rPr lang="en-US" sz="2600" dirty="0" smtClean="0"/>
              <a:t>.</a:t>
            </a:r>
          </a:p>
          <a:p>
            <a:pPr marL="0" indent="0">
              <a:buNone/>
            </a:pPr>
            <a:r>
              <a:rPr lang="en-US" sz="1800" dirty="0" smtClean="0"/>
              <a:t>	English </a:t>
            </a:r>
            <a:r>
              <a:rPr lang="en-US" sz="1800" dirty="0"/>
              <a:t>Language Arts Program Coordinator K-12</a:t>
            </a:r>
          </a:p>
          <a:p>
            <a:pPr marL="0" indent="0">
              <a:buNone/>
            </a:pPr>
            <a:r>
              <a:rPr lang="en-US" sz="1800" dirty="0"/>
              <a:t>	404-463-1933 (office)</a:t>
            </a:r>
          </a:p>
          <a:p>
            <a:pPr marL="0" indent="0">
              <a:buNone/>
            </a:pPr>
            <a:r>
              <a:rPr lang="en-US" sz="1800" dirty="0"/>
              <a:t>	bschulz@doe.k12.ga.us</a:t>
            </a:r>
            <a:endParaRPr lang="en-US" dirty="0"/>
          </a:p>
          <a:p>
            <a:pPr lvl="1"/>
            <a:r>
              <a:rPr lang="en-US" sz="2600" dirty="0" smtClean="0"/>
              <a:t>Susan Jacobs, M.Ed., NBCT</a:t>
            </a:r>
          </a:p>
          <a:p>
            <a:pPr marL="0" indent="0">
              <a:buNone/>
            </a:pPr>
            <a:r>
              <a:rPr lang="en-US" sz="1800" dirty="0" smtClean="0"/>
              <a:t>	English </a:t>
            </a:r>
            <a:r>
              <a:rPr lang="en-US" sz="1800" dirty="0"/>
              <a:t>Language Arts Program Specialist K-12</a:t>
            </a:r>
          </a:p>
          <a:p>
            <a:pPr marL="0" indent="0">
              <a:buNone/>
            </a:pPr>
            <a:r>
              <a:rPr lang="en-US" sz="1800" dirty="0"/>
              <a:t>	404-656-0675 (office)</a:t>
            </a:r>
          </a:p>
          <a:p>
            <a:pPr marL="0" indent="0">
              <a:buNone/>
            </a:pPr>
            <a:r>
              <a:rPr lang="en-US" sz="1800" dirty="0"/>
              <a:t>	</a:t>
            </a:r>
            <a:r>
              <a:rPr lang="en-US" sz="1800" dirty="0" smtClean="0">
                <a:hlinkClick r:id="rId3"/>
              </a:rPr>
              <a:t>sjacobs@doe.k12.ga.us</a:t>
            </a:r>
            <a:endParaRPr lang="en-US" sz="2600" dirty="0" smtClean="0"/>
          </a:p>
          <a:p>
            <a:pPr lvl="1"/>
            <a:r>
              <a:rPr lang="en-US" sz="2600" dirty="0" smtClean="0"/>
              <a:t>Daniel Rock</a:t>
            </a:r>
          </a:p>
          <a:p>
            <a:pPr marL="684520" lvl="2" indent="0">
              <a:buNone/>
            </a:pPr>
            <a:r>
              <a:rPr lang="en-US" sz="1900" dirty="0"/>
              <a:t>Education Program </a:t>
            </a:r>
            <a:r>
              <a:rPr lang="en-US" sz="1900" dirty="0" smtClean="0"/>
              <a:t>Specialist / Literacy 6-12</a:t>
            </a:r>
          </a:p>
          <a:p>
            <a:pPr marL="684520" lvl="2" indent="0">
              <a:buNone/>
            </a:pPr>
            <a:r>
              <a:rPr lang="en-US" sz="1900" dirty="0" smtClean="0"/>
              <a:t>404-463-0507</a:t>
            </a:r>
          </a:p>
          <a:p>
            <a:pPr marL="684520" lvl="2" indent="0">
              <a:buNone/>
            </a:pPr>
            <a:r>
              <a:rPr lang="en-US" sz="1900" dirty="0" smtClean="0"/>
              <a:t>drock@doe.k12.ga.us</a:t>
            </a:r>
            <a:endParaRPr lang="en-US" sz="1900" dirty="0"/>
          </a:p>
          <a:p>
            <a:pPr lvl="1"/>
            <a:r>
              <a:rPr lang="en-US" sz="2600" dirty="0" smtClean="0"/>
              <a:t>TBA </a:t>
            </a:r>
            <a:r>
              <a:rPr lang="en-US" sz="2600" dirty="0"/>
              <a:t>– ELA Program Specialist, K-5</a:t>
            </a:r>
          </a:p>
          <a:p>
            <a:pPr marL="0" indent="0">
              <a:buNone/>
            </a:pPr>
            <a:r>
              <a:rPr lang="en-US" dirty="0"/>
              <a:t>  </a:t>
            </a:r>
            <a:r>
              <a:rPr lang="en-US" dirty="0" smtClean="0"/>
              <a:t>	</a:t>
            </a:r>
            <a:r>
              <a:rPr lang="en-US" dirty="0"/>
              <a:t>          (this position currently </a:t>
            </a:r>
            <a:r>
              <a:rPr lang="en-US" dirty="0" smtClean="0"/>
              <a:t>posted)</a:t>
            </a:r>
            <a:endParaRPr lang="en-US" sz="2000" dirty="0"/>
          </a:p>
          <a:p>
            <a:pPr lvl="1"/>
            <a:endParaRPr lang="en-US" dirty="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14</a:t>
            </a:fld>
            <a:endParaRPr lang="en-US" dirty="0"/>
          </a:p>
        </p:txBody>
      </p:sp>
    </p:spTree>
    <p:extLst>
      <p:ext uri="{BB962C8B-B14F-4D97-AF65-F5344CB8AC3E}">
        <p14:creationId xmlns:p14="http://schemas.microsoft.com/office/powerpoint/2010/main" val="3080158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t>Please make sure we have your T-Chart that tells us how we can support you!  </a:t>
            </a:r>
          </a:p>
          <a:p>
            <a:pPr>
              <a:buNone/>
            </a:pPr>
            <a:r>
              <a:rPr lang="en-US" dirty="0" smtClean="0"/>
              <a:t>				THANK YOU!</a:t>
            </a:r>
            <a:endParaRPr lang="en-US" dirty="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15</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897" y="1"/>
            <a:ext cx="6780811" cy="1114634"/>
          </a:xfrm>
        </p:spPr>
        <p:txBody>
          <a:bodyPr/>
          <a:lstStyle/>
          <a:p>
            <a:pPr algn="l"/>
            <a:r>
              <a:rPr lang="en-US" dirty="0" smtClean="0"/>
              <a:t>While you are waiting….</a:t>
            </a:r>
            <a:endParaRPr lang="en-US" dirty="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2</a:t>
            </a:fld>
            <a:endParaRPr lang="en-US" dirty="0"/>
          </a:p>
        </p:txBody>
      </p:sp>
      <p:pic>
        <p:nvPicPr>
          <p:cNvPr id="6" name="Picture 3" descr="C:\Users\Brenda.Schulz\AppData\Local\Microsoft\Windows\Temporary Internet Files\Content.IE5\4S419C3E\MC900439824[1].pn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334339" y="-193559"/>
            <a:ext cx="1545570" cy="138828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40164" y="1053432"/>
            <a:ext cx="5966960" cy="3477875"/>
          </a:xfrm>
          <a:prstGeom prst="rect">
            <a:avLst/>
          </a:prstGeom>
        </p:spPr>
        <p:txBody>
          <a:bodyPr wrap="square">
            <a:spAutoFit/>
          </a:bodyPr>
          <a:lstStyle/>
          <a:p>
            <a:pPr marL="457200" indent="-457200">
              <a:buAutoNum type="arabicPeriod"/>
            </a:pPr>
            <a:r>
              <a:rPr lang="en-US" sz="2000" b="1" dirty="0" smtClean="0">
                <a:solidFill>
                  <a:schemeClr val="tx1"/>
                </a:solidFill>
              </a:rPr>
              <a:t>Brainstorm </a:t>
            </a:r>
            <a:r>
              <a:rPr lang="en-US" sz="2000" b="1" dirty="0">
                <a:solidFill>
                  <a:schemeClr val="tx1"/>
                </a:solidFill>
              </a:rPr>
              <a:t>words </a:t>
            </a:r>
            <a:r>
              <a:rPr lang="en-US" sz="2000" b="1" dirty="0" smtClean="0">
                <a:solidFill>
                  <a:schemeClr val="tx1"/>
                </a:solidFill>
              </a:rPr>
              <a:t>that, </a:t>
            </a:r>
            <a:r>
              <a:rPr lang="en-US" sz="2000" b="1" dirty="0">
                <a:solidFill>
                  <a:schemeClr val="tx1"/>
                </a:solidFill>
              </a:rPr>
              <a:t>for </a:t>
            </a:r>
            <a:r>
              <a:rPr lang="en-US" sz="2000" b="1" dirty="0" smtClean="0">
                <a:solidFill>
                  <a:schemeClr val="tx1"/>
                </a:solidFill>
              </a:rPr>
              <a:t>you, </a:t>
            </a:r>
            <a:r>
              <a:rPr lang="en-US" sz="2000" b="1" dirty="0">
                <a:solidFill>
                  <a:schemeClr val="tx1"/>
                </a:solidFill>
              </a:rPr>
              <a:t>exemplify </a:t>
            </a:r>
            <a:endParaRPr lang="en-US" sz="2000" b="1" dirty="0" smtClean="0">
              <a:solidFill>
                <a:schemeClr val="tx1"/>
              </a:solidFill>
            </a:endParaRPr>
          </a:p>
          <a:p>
            <a:r>
              <a:rPr lang="en-US" sz="2000" b="1" dirty="0">
                <a:solidFill>
                  <a:schemeClr val="tx1"/>
                </a:solidFill>
              </a:rPr>
              <a:t> </a:t>
            </a:r>
            <a:r>
              <a:rPr lang="en-US" sz="2000" b="1" dirty="0" smtClean="0">
                <a:solidFill>
                  <a:schemeClr val="tx1"/>
                </a:solidFill>
              </a:rPr>
              <a:t>      the challenges </a:t>
            </a:r>
            <a:r>
              <a:rPr lang="en-US" sz="2000" b="1" dirty="0">
                <a:solidFill>
                  <a:schemeClr val="tx1"/>
                </a:solidFill>
              </a:rPr>
              <a:t>in </a:t>
            </a:r>
            <a:r>
              <a:rPr lang="en-US" sz="2000" b="1" dirty="0" smtClean="0">
                <a:solidFill>
                  <a:schemeClr val="tx1"/>
                </a:solidFill>
              </a:rPr>
              <a:t>CCGPS </a:t>
            </a:r>
            <a:r>
              <a:rPr lang="en-US" sz="2000" b="1" dirty="0">
                <a:solidFill>
                  <a:schemeClr val="tx1"/>
                </a:solidFill>
              </a:rPr>
              <a:t>for </a:t>
            </a:r>
            <a:r>
              <a:rPr lang="en-US" sz="2000" b="1" dirty="0" smtClean="0">
                <a:solidFill>
                  <a:schemeClr val="tx1"/>
                </a:solidFill>
              </a:rPr>
              <a:t>ELA.  </a:t>
            </a:r>
          </a:p>
          <a:p>
            <a:pPr marL="0" indent="0">
              <a:buNone/>
            </a:pPr>
            <a:endParaRPr lang="en-US" sz="2000" b="1" dirty="0">
              <a:solidFill>
                <a:schemeClr val="tx1"/>
              </a:solidFill>
            </a:endParaRPr>
          </a:p>
          <a:p>
            <a:pPr marL="228600" indent="-228600">
              <a:buAutoNum type="arabicPeriod" startAt="2"/>
            </a:pPr>
            <a:r>
              <a:rPr lang="en-US" sz="2000" b="1" dirty="0" smtClean="0">
                <a:solidFill>
                  <a:schemeClr val="tx1"/>
                </a:solidFill>
              </a:rPr>
              <a:t>   On the T-Chart organizer, choose 3 or 4 of  </a:t>
            </a:r>
          </a:p>
          <a:p>
            <a:r>
              <a:rPr lang="en-US" sz="2000" b="1" dirty="0" smtClean="0">
                <a:solidFill>
                  <a:schemeClr val="tx1"/>
                </a:solidFill>
              </a:rPr>
              <a:t>      the challenges you listed that you believe </a:t>
            </a:r>
          </a:p>
          <a:p>
            <a:r>
              <a:rPr lang="en-US" sz="2000" b="1" dirty="0">
                <a:solidFill>
                  <a:schemeClr val="tx1"/>
                </a:solidFill>
              </a:rPr>
              <a:t> </a:t>
            </a:r>
            <a:r>
              <a:rPr lang="en-US" sz="2000" b="1" dirty="0" smtClean="0">
                <a:solidFill>
                  <a:schemeClr val="tx1"/>
                </a:solidFill>
              </a:rPr>
              <a:t>     are most critical for your system.  List them </a:t>
            </a:r>
          </a:p>
          <a:p>
            <a:r>
              <a:rPr lang="en-US" sz="2000" b="1" dirty="0">
                <a:solidFill>
                  <a:schemeClr val="tx1"/>
                </a:solidFill>
              </a:rPr>
              <a:t> </a:t>
            </a:r>
            <a:r>
              <a:rPr lang="en-US" sz="2000" b="1" dirty="0" smtClean="0">
                <a:solidFill>
                  <a:schemeClr val="tx1"/>
                </a:solidFill>
              </a:rPr>
              <a:t>     on the left side of your chart. </a:t>
            </a:r>
          </a:p>
          <a:p>
            <a:r>
              <a:rPr lang="en-US" sz="2000" b="1" dirty="0">
                <a:solidFill>
                  <a:schemeClr val="tx1"/>
                </a:solidFill>
              </a:rPr>
              <a:t> </a:t>
            </a:r>
            <a:r>
              <a:rPr lang="en-US" sz="2000" b="1" dirty="0" smtClean="0">
                <a:solidFill>
                  <a:schemeClr val="tx1"/>
                </a:solidFill>
              </a:rPr>
              <a:t>     On the right side, briefly describe how we </a:t>
            </a:r>
          </a:p>
          <a:p>
            <a:r>
              <a:rPr lang="en-US" sz="2000" b="1" dirty="0">
                <a:solidFill>
                  <a:schemeClr val="tx1"/>
                </a:solidFill>
              </a:rPr>
              <a:t> </a:t>
            </a:r>
            <a:r>
              <a:rPr lang="en-US" sz="2000" b="1" dirty="0" smtClean="0">
                <a:solidFill>
                  <a:schemeClr val="tx1"/>
                </a:solidFill>
              </a:rPr>
              <a:t>     can help support you with this challenge.</a:t>
            </a:r>
          </a:p>
          <a:p>
            <a:endParaRPr lang="en-US" sz="2000" b="1" dirty="0">
              <a:solidFill>
                <a:schemeClr val="tx1"/>
              </a:solidFill>
            </a:endParaRPr>
          </a:p>
          <a:p>
            <a:pPr marL="0" indent="0">
              <a:buNone/>
            </a:pPr>
            <a:endParaRPr lang="en-US" sz="2000" b="1" dirty="0">
              <a:solidFill>
                <a:schemeClr val="tx1"/>
              </a:solidFill>
            </a:endParaRPr>
          </a:p>
        </p:txBody>
      </p:sp>
    </p:spTree>
    <p:extLst>
      <p:ext uri="{BB962C8B-B14F-4D97-AF65-F5344CB8AC3E}">
        <p14:creationId xmlns:p14="http://schemas.microsoft.com/office/powerpoint/2010/main" val="1386028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24" y="355264"/>
            <a:ext cx="6255068" cy="559540"/>
          </a:xfrm>
        </p:spPr>
        <p:txBody>
          <a:bodyPr>
            <a:noAutofit/>
          </a:bodyPr>
          <a:lstStyle/>
          <a:p>
            <a:r>
              <a:rPr lang="en-US" sz="2800" dirty="0"/>
              <a:t>Goal 1 </a:t>
            </a:r>
            <a:r>
              <a:rPr lang="en-US" sz="2800" dirty="0" smtClean="0"/>
              <a:t>– Provide CCGPS Resources </a:t>
            </a:r>
            <a:r>
              <a:rPr lang="en-US" sz="2700" dirty="0" smtClean="0"/>
              <a:t/>
            </a:r>
            <a:br>
              <a:rPr lang="en-US" sz="2700" dirty="0" smtClean="0"/>
            </a:br>
            <a:endParaRPr lang="en-US" sz="2700" dirty="0"/>
          </a:p>
        </p:txBody>
      </p:sp>
      <p:sp>
        <p:nvSpPr>
          <p:cNvPr id="3" name="Content Placeholder 2"/>
          <p:cNvSpPr>
            <a:spLocks noGrp="1"/>
          </p:cNvSpPr>
          <p:nvPr>
            <p:ph idx="1"/>
          </p:nvPr>
        </p:nvSpPr>
        <p:spPr>
          <a:xfrm>
            <a:off x="391906" y="907033"/>
            <a:ext cx="6255068" cy="3188970"/>
          </a:xfrm>
        </p:spPr>
        <p:txBody>
          <a:bodyPr/>
          <a:lstStyle/>
          <a:p>
            <a:pPr lvl="1">
              <a:buFont typeface="Wingdings" pitchFamily="2" charset="2"/>
              <a:buChar char="§"/>
            </a:pPr>
            <a:r>
              <a:rPr lang="en-US" sz="2400" dirty="0"/>
              <a:t>ELA Reporter, CIA newsletter / webinar, ELA webinars, ELA webcasts</a:t>
            </a:r>
          </a:p>
          <a:p>
            <a:pPr lvl="2">
              <a:buFont typeface="Wingdings" pitchFamily="2" charset="2"/>
              <a:buChar char="ü"/>
            </a:pPr>
            <a:r>
              <a:rPr lang="en-US" sz="2000" dirty="0"/>
              <a:t>New ELA webcasts </a:t>
            </a:r>
          </a:p>
          <a:p>
            <a:pPr lvl="3"/>
            <a:r>
              <a:rPr lang="en-US" sz="1700" dirty="0" smtClean="0"/>
              <a:t>Currently </a:t>
            </a:r>
            <a:r>
              <a:rPr lang="en-US" sz="1700" dirty="0"/>
              <a:t>filming webcasts to be posted on           	</a:t>
            </a:r>
            <a:r>
              <a:rPr lang="en-US" sz="1700" dirty="0" err="1"/>
              <a:t>georgiastandards.org</a:t>
            </a:r>
            <a:r>
              <a:rPr lang="en-US" sz="1700" dirty="0" smtClean="0"/>
              <a:t>  (ELA/professional </a:t>
            </a:r>
            <a:r>
              <a:rPr lang="en-US" sz="1700" dirty="0"/>
              <a:t>learning);</a:t>
            </a:r>
            <a:r>
              <a:rPr lang="en-US" sz="1700" dirty="0" smtClean="0"/>
              <a:t> </a:t>
            </a:r>
          </a:p>
          <a:p>
            <a:pPr lvl="3"/>
            <a:r>
              <a:rPr lang="en-US" sz="1700" dirty="0"/>
              <a:t> L</a:t>
            </a:r>
            <a:r>
              <a:rPr lang="en-US" sz="1700" dirty="0" smtClean="0"/>
              <a:t>ook </a:t>
            </a:r>
            <a:r>
              <a:rPr lang="en-US" sz="1700" dirty="0"/>
              <a:t>for the first webcasts to be posted on 	December 5  (high school</a:t>
            </a:r>
            <a:r>
              <a:rPr lang="en-US" sz="1700" dirty="0" smtClean="0"/>
              <a:t>)</a:t>
            </a:r>
          </a:p>
          <a:p>
            <a:pPr lvl="3"/>
            <a:r>
              <a:rPr lang="en-US" sz="1700" dirty="0"/>
              <a:t> </a:t>
            </a:r>
            <a:r>
              <a:rPr lang="en-US" sz="1700" dirty="0" smtClean="0"/>
              <a:t>Others will be posted in January (elementary / middle)</a:t>
            </a:r>
            <a:endParaRPr lang="en-US" sz="1700" dirty="0"/>
          </a:p>
          <a:p>
            <a:endParaRPr lang="en-US" dirty="0"/>
          </a:p>
        </p:txBody>
      </p:sp>
      <p:sp>
        <p:nvSpPr>
          <p:cNvPr id="4" name="Date Placeholder 3"/>
          <p:cNvSpPr>
            <a:spLocks noGrp="1"/>
          </p:cNvSpPr>
          <p:nvPr>
            <p:ph type="dt" sz="half" idx="10"/>
          </p:nvPr>
        </p:nvSpPr>
        <p:spPr/>
        <p:txBody>
          <a:bodyPr/>
          <a:lstStyle/>
          <a:p>
            <a:pPr>
              <a:defRPr/>
            </a:pPr>
            <a:r>
              <a:rPr lang="en-US" smtClean="0"/>
              <a:t>3/28/2011</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3</a:t>
            </a:fld>
            <a:endParaRPr lang="en-US" dirty="0"/>
          </a:p>
        </p:txBody>
      </p:sp>
    </p:spTree>
    <p:extLst>
      <p:ext uri="{BB962C8B-B14F-4D97-AF65-F5344CB8AC3E}">
        <p14:creationId xmlns:p14="http://schemas.microsoft.com/office/powerpoint/2010/main" val="3794594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504" y="0"/>
            <a:ext cx="6255068" cy="941448"/>
          </a:xfrm>
        </p:spPr>
        <p:txBody>
          <a:bodyPr>
            <a:noAutofit/>
          </a:bodyPr>
          <a:lstStyle/>
          <a:p>
            <a:r>
              <a:rPr lang="en-US" sz="2800" dirty="0"/>
              <a:t>Goal 1 –</a:t>
            </a:r>
            <a:r>
              <a:rPr lang="en-US" sz="2800" dirty="0" smtClean="0"/>
              <a:t> Provide CCGPS Resources</a:t>
            </a:r>
            <a:endParaRPr lang="en-US" sz="2800" dirty="0"/>
          </a:p>
        </p:txBody>
      </p:sp>
      <p:sp>
        <p:nvSpPr>
          <p:cNvPr id="3" name="Content Placeholder 2"/>
          <p:cNvSpPr>
            <a:spLocks noGrp="1"/>
          </p:cNvSpPr>
          <p:nvPr>
            <p:ph idx="1"/>
          </p:nvPr>
        </p:nvSpPr>
        <p:spPr>
          <a:xfrm>
            <a:off x="347071" y="1166806"/>
            <a:ext cx="6414149" cy="3007541"/>
          </a:xfrm>
        </p:spPr>
        <p:txBody>
          <a:bodyPr>
            <a:normAutofit fontScale="77500" lnSpcReduction="20000"/>
          </a:bodyPr>
          <a:lstStyle/>
          <a:p>
            <a:pPr lvl="2">
              <a:buFont typeface="Wingdings" pitchFamily="2" charset="2"/>
              <a:buChar char="§"/>
            </a:pPr>
            <a:r>
              <a:rPr lang="en-US" sz="2800" dirty="0" smtClean="0">
                <a:hlinkClick r:id="rId3"/>
              </a:rPr>
              <a:t>GeorgiaStandards.org</a:t>
            </a:r>
            <a:endParaRPr lang="en-US" sz="2800" dirty="0" smtClean="0"/>
          </a:p>
          <a:p>
            <a:pPr lvl="4">
              <a:buNone/>
            </a:pPr>
            <a:r>
              <a:rPr lang="en-US" sz="2500" dirty="0" smtClean="0"/>
              <a:t>Newly designed ELA page</a:t>
            </a:r>
          </a:p>
          <a:p>
            <a:pPr lvl="4">
              <a:buNone/>
            </a:pPr>
            <a:r>
              <a:rPr lang="en-US" sz="2500" dirty="0" smtClean="0"/>
              <a:t>Content Literacy page</a:t>
            </a:r>
          </a:p>
          <a:p>
            <a:pPr lvl="2">
              <a:buFont typeface="Wingdings" pitchFamily="2" charset="2"/>
              <a:buChar char="§"/>
            </a:pPr>
            <a:r>
              <a:rPr lang="en-US" sz="2800" dirty="0" smtClean="0"/>
              <a:t>Wiki</a:t>
            </a:r>
          </a:p>
          <a:p>
            <a:pPr marL="1371600" lvl="3" indent="0">
              <a:buNone/>
            </a:pPr>
            <a:r>
              <a:rPr lang="en-US" sz="2800" dirty="0">
                <a:hlinkClick r:id="rId4"/>
              </a:rPr>
              <a:t>http://georgiaelaccgpsk-5.wikispaces.com</a:t>
            </a:r>
            <a:r>
              <a:rPr lang="en-US" sz="2800" dirty="0" smtClean="0">
                <a:hlinkClick r:id="rId4"/>
              </a:rPr>
              <a:t>/</a:t>
            </a:r>
          </a:p>
          <a:p>
            <a:pPr marL="1371600" lvl="3" indent="0">
              <a:buNone/>
            </a:pPr>
            <a:r>
              <a:rPr lang="en-US" sz="2800" dirty="0">
                <a:hlinkClick r:id="rId4"/>
              </a:rPr>
              <a:t>http://georgiaelaccgps6-8.wikispaces.com</a:t>
            </a:r>
            <a:r>
              <a:rPr lang="en-US" sz="2800" dirty="0" smtClean="0">
                <a:hlinkClick r:id="rId4"/>
              </a:rPr>
              <a:t>/</a:t>
            </a:r>
          </a:p>
          <a:p>
            <a:pPr marL="1371600" lvl="3" indent="0">
              <a:buNone/>
            </a:pPr>
            <a:r>
              <a:rPr lang="en-US" sz="2800" dirty="0" smtClean="0">
                <a:hlinkClick r:id="rId4"/>
              </a:rPr>
              <a:t>http</a:t>
            </a:r>
            <a:r>
              <a:rPr lang="en-US" sz="2800" dirty="0">
                <a:hlinkClick r:id="rId4"/>
              </a:rPr>
              <a:t>://elaccgps9-12.wikispaces.com/</a:t>
            </a:r>
            <a:endParaRPr lang="en-US" sz="2800" dirty="0"/>
          </a:p>
          <a:p>
            <a:pPr marL="1371600" lvl="3" indent="0">
              <a:buNone/>
            </a:pPr>
            <a:r>
              <a:rPr lang="en-US" sz="2800" dirty="0">
                <a:hlinkClick r:id="rId5"/>
              </a:rPr>
              <a:t>http://literacyccgps.wikispaces.com/</a:t>
            </a:r>
            <a:endParaRPr lang="en-US" sz="2800" dirty="0"/>
          </a:p>
          <a:p>
            <a:pPr lvl="2">
              <a:buFont typeface="Wingdings" pitchFamily="2" charset="2"/>
              <a:buChar char="§"/>
            </a:pPr>
            <a:r>
              <a:rPr lang="en-US" sz="2500" dirty="0" smtClean="0"/>
              <a:t> </a:t>
            </a:r>
            <a:r>
              <a:rPr lang="en-US" sz="2800" dirty="0"/>
              <a:t>Twitter: @</a:t>
            </a:r>
            <a:r>
              <a:rPr lang="en-US" sz="2800" dirty="0" err="1"/>
              <a:t>Gadoeela</a:t>
            </a:r>
            <a:endParaRPr lang="en-US" sz="2800" dirty="0" smtClean="0"/>
          </a:p>
          <a:p>
            <a:endParaRPr lang="en-US" dirty="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4</a:t>
            </a:fld>
            <a:endParaRPr lang="en-US" dirty="0"/>
          </a:p>
        </p:txBody>
      </p:sp>
    </p:spTree>
    <p:extLst>
      <p:ext uri="{BB962C8B-B14F-4D97-AF65-F5344CB8AC3E}">
        <p14:creationId xmlns:p14="http://schemas.microsoft.com/office/powerpoint/2010/main" val="98076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504" y="0"/>
            <a:ext cx="6255068" cy="799343"/>
          </a:xfrm>
        </p:spPr>
        <p:txBody>
          <a:bodyPr>
            <a:noAutofit/>
          </a:bodyPr>
          <a:lstStyle/>
          <a:p>
            <a:r>
              <a:rPr lang="en-US" sz="2600" dirty="0"/>
              <a:t>Goal</a:t>
            </a:r>
            <a:r>
              <a:rPr lang="en-US" sz="2600" dirty="0" smtClean="0"/>
              <a:t> 2 </a:t>
            </a:r>
            <a:r>
              <a:rPr lang="en-US" sz="2600" dirty="0"/>
              <a:t>–</a:t>
            </a:r>
            <a:r>
              <a:rPr lang="en-US" sz="2600" dirty="0" smtClean="0"/>
              <a:t> Offer Professional Learning</a:t>
            </a:r>
            <a:endParaRPr lang="en-US" sz="2600" dirty="0"/>
          </a:p>
        </p:txBody>
      </p:sp>
      <p:sp>
        <p:nvSpPr>
          <p:cNvPr id="7" name="Content Placeholder 6"/>
          <p:cNvSpPr>
            <a:spLocks noGrp="1"/>
          </p:cNvSpPr>
          <p:nvPr>
            <p:ph sz="half" idx="1"/>
          </p:nvPr>
        </p:nvSpPr>
        <p:spPr>
          <a:xfrm>
            <a:off x="347504" y="933677"/>
            <a:ext cx="3069616" cy="3319040"/>
          </a:xfrm>
        </p:spPr>
        <p:txBody>
          <a:bodyPr>
            <a:normAutofit fontScale="47500" lnSpcReduction="20000"/>
          </a:bodyPr>
          <a:lstStyle/>
          <a:p>
            <a:pPr marL="0" indent="0" algn="ctr">
              <a:buNone/>
            </a:pPr>
            <a:r>
              <a:rPr lang="en-US" sz="2900" b="1" dirty="0"/>
              <a:t>Britannica School </a:t>
            </a:r>
            <a:r>
              <a:rPr lang="en-US" sz="2900" b="1" dirty="0" smtClean="0"/>
              <a:t>Webinar  </a:t>
            </a:r>
          </a:p>
          <a:p>
            <a:pPr marL="0" indent="0" algn="ctr">
              <a:buNone/>
            </a:pPr>
            <a:r>
              <a:rPr lang="en-US" sz="2900" b="1" dirty="0" smtClean="0"/>
              <a:t>STEM </a:t>
            </a:r>
            <a:r>
              <a:rPr lang="en-US" sz="2900" b="1" dirty="0"/>
              <a:t>Resources </a:t>
            </a:r>
          </a:p>
          <a:p>
            <a:pPr marL="0" indent="0" algn="ctr">
              <a:buNone/>
            </a:pPr>
            <a:endParaRPr lang="en-US" sz="2500" b="1" dirty="0" smtClean="0"/>
          </a:p>
          <a:p>
            <a:pPr marL="0" indent="0" algn="ctr">
              <a:buNone/>
            </a:pPr>
            <a:r>
              <a:rPr lang="en-US" sz="2500" b="1" dirty="0" smtClean="0"/>
              <a:t>Elementary School </a:t>
            </a:r>
            <a:endParaRPr lang="en-US" sz="2500" b="1" dirty="0"/>
          </a:p>
          <a:p>
            <a:pPr marL="0" indent="0">
              <a:buNone/>
            </a:pPr>
            <a:r>
              <a:rPr lang="en-US" sz="2400" dirty="0"/>
              <a:t>Monday, December 10 </a:t>
            </a:r>
          </a:p>
          <a:p>
            <a:pPr marL="0" indent="0">
              <a:buNone/>
            </a:pPr>
            <a:r>
              <a:rPr lang="en-US" sz="2400" dirty="0"/>
              <a:t>3:30 PM – 4:30 PM </a:t>
            </a:r>
            <a:r>
              <a:rPr lang="en-US" sz="2400" dirty="0" smtClean="0"/>
              <a:t>www.gotomeeting.com/register/836714377 </a:t>
            </a:r>
          </a:p>
          <a:p>
            <a:pPr marL="0" indent="0" algn="ctr">
              <a:buNone/>
            </a:pPr>
            <a:endParaRPr lang="en-US" sz="2500" b="1" dirty="0" smtClean="0"/>
          </a:p>
          <a:p>
            <a:pPr marL="0" indent="0" algn="ctr">
              <a:buNone/>
            </a:pPr>
            <a:r>
              <a:rPr lang="en-US" sz="2500" b="1" dirty="0" smtClean="0"/>
              <a:t>Middle School </a:t>
            </a:r>
          </a:p>
          <a:p>
            <a:pPr marL="0" indent="0">
              <a:buNone/>
            </a:pPr>
            <a:r>
              <a:rPr lang="en-US" sz="2400" dirty="0" smtClean="0"/>
              <a:t>Tuesday</a:t>
            </a:r>
            <a:r>
              <a:rPr lang="en-US" sz="2400" dirty="0"/>
              <a:t>, December 11 </a:t>
            </a:r>
          </a:p>
          <a:p>
            <a:pPr marL="0" indent="0">
              <a:buNone/>
            </a:pPr>
            <a:r>
              <a:rPr lang="en-US" sz="2400" dirty="0"/>
              <a:t>4:00 PM – 5:00 PM </a:t>
            </a:r>
          </a:p>
          <a:p>
            <a:pPr marL="0" indent="0">
              <a:buNone/>
            </a:pPr>
            <a:r>
              <a:rPr lang="en-US" sz="2400" dirty="0"/>
              <a:t>www.gotomeeting.com/register/812958457 </a:t>
            </a:r>
          </a:p>
          <a:p>
            <a:pPr marL="0" indent="0">
              <a:buNone/>
            </a:pPr>
            <a:r>
              <a:rPr lang="en-US" sz="2400" b="1" dirty="0" smtClean="0"/>
              <a:t>                            </a:t>
            </a:r>
          </a:p>
          <a:p>
            <a:pPr marL="0" indent="0" algn="ctr">
              <a:buNone/>
            </a:pPr>
            <a:r>
              <a:rPr lang="en-US" sz="2500" b="1" dirty="0" smtClean="0"/>
              <a:t>High </a:t>
            </a:r>
            <a:r>
              <a:rPr lang="en-US" sz="2500" b="1" dirty="0"/>
              <a:t>School </a:t>
            </a:r>
          </a:p>
          <a:p>
            <a:pPr marL="0" indent="0">
              <a:buNone/>
            </a:pPr>
            <a:r>
              <a:rPr lang="en-US" sz="2400" dirty="0"/>
              <a:t>Wednesday, December 12 </a:t>
            </a:r>
          </a:p>
          <a:p>
            <a:pPr marL="0" indent="0">
              <a:buNone/>
            </a:pPr>
            <a:r>
              <a:rPr lang="en-US" sz="2400" dirty="0"/>
              <a:t>3:30 PM - 4:30 PM </a:t>
            </a:r>
          </a:p>
          <a:p>
            <a:pPr marL="0" indent="0">
              <a:buNone/>
            </a:pPr>
            <a:r>
              <a:rPr lang="en-US" sz="2400" dirty="0"/>
              <a:t>www.gotomeeting.com/register/422950969 </a:t>
            </a:r>
          </a:p>
          <a:p>
            <a:endParaRPr lang="en-US" dirty="0"/>
          </a:p>
        </p:txBody>
      </p:sp>
      <p:sp>
        <p:nvSpPr>
          <p:cNvPr id="8" name="Content Placeholder 7"/>
          <p:cNvSpPr>
            <a:spLocks noGrp="1"/>
          </p:cNvSpPr>
          <p:nvPr>
            <p:ph sz="half" idx="2"/>
          </p:nvPr>
        </p:nvSpPr>
        <p:spPr>
          <a:xfrm>
            <a:off x="3524074" y="960322"/>
            <a:ext cx="3069616" cy="3319040"/>
          </a:xfrm>
        </p:spPr>
        <p:txBody>
          <a:bodyPr>
            <a:normAutofit fontScale="47500" lnSpcReduction="20000"/>
          </a:bodyPr>
          <a:lstStyle/>
          <a:p>
            <a:pPr marL="0" indent="0" algn="ctr">
              <a:buNone/>
            </a:pPr>
            <a:r>
              <a:rPr lang="en-US" sz="2900" b="1" dirty="0"/>
              <a:t>GALILEO and Common Core: Accessing Appropriate Non Fiction </a:t>
            </a:r>
            <a:r>
              <a:rPr lang="en-US" sz="2900" b="1" dirty="0" smtClean="0"/>
              <a:t>Texts</a:t>
            </a:r>
            <a:endParaRPr lang="en-US" sz="2900" b="1" dirty="0"/>
          </a:p>
          <a:p>
            <a:pPr marL="0" indent="0">
              <a:buNone/>
            </a:pPr>
            <a:endParaRPr lang="en-US" sz="2000" b="1" dirty="0"/>
          </a:p>
          <a:p>
            <a:pPr marL="0" indent="0">
              <a:buNone/>
            </a:pPr>
            <a:r>
              <a:rPr lang="en-US" sz="2400" b="1" dirty="0" smtClean="0"/>
              <a:t>                        </a:t>
            </a:r>
            <a:r>
              <a:rPr lang="en-US" sz="2500" b="1" dirty="0" smtClean="0"/>
              <a:t>Elementary School</a:t>
            </a:r>
            <a:endParaRPr lang="en-US" sz="2500" b="1" dirty="0"/>
          </a:p>
          <a:p>
            <a:pPr marL="0" indent="0">
              <a:buNone/>
            </a:pPr>
            <a:r>
              <a:rPr lang="en-US" sz="2400" dirty="0"/>
              <a:t>Tuesday, January 22</a:t>
            </a:r>
          </a:p>
          <a:p>
            <a:pPr marL="0" indent="0">
              <a:buNone/>
            </a:pPr>
            <a:r>
              <a:rPr lang="en-US" sz="2400" dirty="0"/>
              <a:t>3:30 PM- 4:30 PM</a:t>
            </a:r>
          </a:p>
          <a:p>
            <a:pPr marL="0" indent="0">
              <a:buNone/>
            </a:pPr>
            <a:r>
              <a:rPr lang="en-US" sz="2000" u="sng" dirty="0">
                <a:hlinkClick r:id="rId3"/>
              </a:rPr>
              <a:t>https://sas.elluminate.com/m.jnlp?sid=2012003&amp;password=M.AB70F8E5C619B8183BF31A1B8A36FD</a:t>
            </a:r>
            <a:endParaRPr lang="en-US" sz="2000" dirty="0"/>
          </a:p>
          <a:p>
            <a:pPr marL="0" indent="0">
              <a:buNone/>
            </a:pPr>
            <a:endParaRPr lang="en-US" sz="2000" b="1" dirty="0"/>
          </a:p>
          <a:p>
            <a:pPr marL="0" indent="0">
              <a:buNone/>
            </a:pPr>
            <a:r>
              <a:rPr lang="en-US" sz="2500" b="1" dirty="0" smtClean="0"/>
              <a:t>                           Middle </a:t>
            </a:r>
            <a:r>
              <a:rPr lang="en-US" sz="2500" b="1" dirty="0"/>
              <a:t>School</a:t>
            </a:r>
          </a:p>
          <a:p>
            <a:pPr marL="0" indent="0">
              <a:buNone/>
            </a:pPr>
            <a:r>
              <a:rPr lang="en-US" sz="2400" dirty="0"/>
              <a:t>Tuesday, January 29</a:t>
            </a:r>
          </a:p>
          <a:p>
            <a:pPr marL="0" indent="0">
              <a:buNone/>
            </a:pPr>
            <a:r>
              <a:rPr lang="en-US" sz="2400" dirty="0"/>
              <a:t>4:00 PM – 5:00 PM</a:t>
            </a:r>
          </a:p>
          <a:p>
            <a:pPr marL="0" indent="0">
              <a:buNone/>
            </a:pPr>
            <a:r>
              <a:rPr lang="en-US" sz="1800" u="sng" dirty="0">
                <a:hlinkClick r:id="rId4"/>
              </a:rPr>
              <a:t>https://sas.elluminate.com/m.jnlp?sid=2012003&amp;password=M.6EB69C717CC4F7A1AFD917D03E78DA</a:t>
            </a:r>
            <a:endParaRPr lang="en-US" sz="1800" dirty="0"/>
          </a:p>
          <a:p>
            <a:pPr marL="0" indent="0">
              <a:buNone/>
            </a:pPr>
            <a:endParaRPr lang="en-US" sz="2000" dirty="0"/>
          </a:p>
          <a:p>
            <a:pPr marL="0" indent="0">
              <a:buNone/>
            </a:pPr>
            <a:r>
              <a:rPr lang="en-US" sz="2000" dirty="0" smtClean="0"/>
              <a:t>                                   </a:t>
            </a:r>
            <a:r>
              <a:rPr lang="en-US" sz="2500" b="1" dirty="0" smtClean="0"/>
              <a:t>High </a:t>
            </a:r>
            <a:r>
              <a:rPr lang="en-US" sz="2500" b="1" dirty="0"/>
              <a:t>School</a:t>
            </a:r>
          </a:p>
          <a:p>
            <a:pPr marL="0" indent="0">
              <a:buNone/>
            </a:pPr>
            <a:r>
              <a:rPr lang="en-US" sz="2400" dirty="0"/>
              <a:t>Thursday, January 31</a:t>
            </a:r>
          </a:p>
          <a:p>
            <a:pPr marL="0" indent="0">
              <a:buNone/>
            </a:pPr>
            <a:r>
              <a:rPr lang="en-US" sz="2400" dirty="0"/>
              <a:t>3:00 PM – 4:30</a:t>
            </a:r>
          </a:p>
          <a:p>
            <a:pPr marL="0" indent="0">
              <a:buNone/>
            </a:pPr>
            <a:r>
              <a:rPr lang="en-US" sz="1800" u="sng" dirty="0">
                <a:hlinkClick r:id="rId5"/>
              </a:rPr>
              <a:t>https://sas.elluminate.com/m.jnlp?sid=2012003&amp;password=M.76E33DF6CA27C7521938CEC4B98744</a:t>
            </a:r>
            <a:endParaRPr lang="en-US" sz="1800" dirty="0"/>
          </a:p>
          <a:p>
            <a:endParaRPr lang="en-US" dirty="0"/>
          </a:p>
        </p:txBody>
      </p:sp>
      <p:sp>
        <p:nvSpPr>
          <p:cNvPr id="4" name="Date Placeholder 3"/>
          <p:cNvSpPr>
            <a:spLocks noGrp="1"/>
          </p:cNvSpPr>
          <p:nvPr>
            <p:ph type="dt" sz="half" idx="10"/>
          </p:nvPr>
        </p:nvSpPr>
        <p:spPr/>
        <p:txBody>
          <a:bodyPr/>
          <a:lstStyle/>
          <a:p>
            <a:pPr>
              <a:defRPr/>
            </a:pPr>
            <a:r>
              <a:rPr lang="en-US" smtClean="0"/>
              <a:t>3/28/2011</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5</a:t>
            </a:fld>
            <a:endParaRPr lang="en-US" dirty="0"/>
          </a:p>
        </p:txBody>
      </p:sp>
    </p:spTree>
    <p:extLst>
      <p:ext uri="{BB962C8B-B14F-4D97-AF65-F5344CB8AC3E}">
        <p14:creationId xmlns:p14="http://schemas.microsoft.com/office/powerpoint/2010/main" val="2297411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155" y="0"/>
            <a:ext cx="6255068" cy="897041"/>
          </a:xfrm>
        </p:spPr>
        <p:txBody>
          <a:bodyPr>
            <a:noAutofit/>
          </a:bodyPr>
          <a:lstStyle/>
          <a:p>
            <a:r>
              <a:rPr lang="en-US" sz="2400" dirty="0" smtClean="0"/>
              <a:t>Goal 2 –Offer Professional Learning</a:t>
            </a:r>
            <a:endParaRPr lang="en-US" sz="2400" dirty="0"/>
          </a:p>
        </p:txBody>
      </p:sp>
      <p:sp>
        <p:nvSpPr>
          <p:cNvPr id="3" name="Content Placeholder 2"/>
          <p:cNvSpPr>
            <a:spLocks noGrp="1"/>
          </p:cNvSpPr>
          <p:nvPr>
            <p:ph idx="1"/>
          </p:nvPr>
        </p:nvSpPr>
        <p:spPr>
          <a:xfrm>
            <a:off x="394113" y="1087137"/>
            <a:ext cx="6255068" cy="3188970"/>
          </a:xfrm>
        </p:spPr>
        <p:txBody>
          <a:bodyPr>
            <a:normAutofit/>
          </a:bodyPr>
          <a:lstStyle/>
          <a:p>
            <a:pPr>
              <a:buFont typeface="Wingdings" pitchFamily="2" charset="2"/>
              <a:buChar char="§"/>
            </a:pPr>
            <a:r>
              <a:rPr lang="en-US" dirty="0" smtClean="0"/>
              <a:t>Provide </a:t>
            </a:r>
            <a:r>
              <a:rPr lang="en-US" b="1" dirty="0" smtClean="0"/>
              <a:t>online</a:t>
            </a:r>
            <a:r>
              <a:rPr lang="en-US" dirty="0" smtClean="0"/>
              <a:t> and </a:t>
            </a:r>
            <a:r>
              <a:rPr lang="en-US" b="1" dirty="0" smtClean="0"/>
              <a:t>face-to-face </a:t>
            </a:r>
            <a:r>
              <a:rPr lang="en-US" dirty="0" smtClean="0"/>
              <a:t>professional learning on specific topics such as:</a:t>
            </a:r>
          </a:p>
          <a:p>
            <a:pPr lvl="1"/>
            <a:r>
              <a:rPr lang="en-US" sz="2400" dirty="0" smtClean="0"/>
              <a:t>Understanding the intent of the </a:t>
            </a:r>
          </a:p>
          <a:p>
            <a:pPr lvl="1">
              <a:buNone/>
            </a:pPr>
            <a:r>
              <a:rPr lang="en-US" sz="2400" dirty="0" smtClean="0"/>
              <a:t>    standards</a:t>
            </a:r>
          </a:p>
          <a:p>
            <a:pPr lvl="1"/>
            <a:r>
              <a:rPr lang="en-US" sz="2400" dirty="0" smtClean="0"/>
              <a:t>Designing common core lessons</a:t>
            </a:r>
          </a:p>
          <a:p>
            <a:pPr lvl="1"/>
            <a:r>
              <a:rPr lang="en-US" sz="2400" dirty="0" smtClean="0"/>
              <a:t>Integrating technology into the </a:t>
            </a:r>
          </a:p>
          <a:p>
            <a:pPr lvl="1">
              <a:buNone/>
            </a:pPr>
            <a:r>
              <a:rPr lang="en-US" sz="2400" dirty="0" smtClean="0"/>
              <a:t>     classroom</a:t>
            </a:r>
          </a:p>
          <a:p>
            <a:pPr lvl="1">
              <a:buNone/>
            </a:pPr>
            <a:endParaRPr lang="en-US" sz="2400" dirty="0" smtClean="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6</a:t>
            </a:fld>
            <a:endParaRPr lang="en-US" dirty="0"/>
          </a:p>
        </p:txBody>
      </p:sp>
      <p:pic>
        <p:nvPicPr>
          <p:cNvPr id="6" name="Picture 2" descr="C:\Users\Brenda.Schulz\AppData\Local\Microsoft\Windows\Temporary Internet Files\Content.IE5\L9DNVGWV\MP90043944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9954" y="2147179"/>
            <a:ext cx="1373190" cy="20627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876" y="87934"/>
            <a:ext cx="6255068" cy="986653"/>
          </a:xfrm>
        </p:spPr>
        <p:txBody>
          <a:bodyPr>
            <a:normAutofit/>
          </a:bodyPr>
          <a:lstStyle/>
          <a:p>
            <a:r>
              <a:rPr lang="en-US" sz="2700" dirty="0" smtClean="0"/>
              <a:t>Goal 2 – Offer Professional Learning</a:t>
            </a:r>
            <a:endParaRPr lang="en-US" sz="2700" dirty="0"/>
          </a:p>
        </p:txBody>
      </p:sp>
      <p:sp>
        <p:nvSpPr>
          <p:cNvPr id="3" name="Content Placeholder 2"/>
          <p:cNvSpPr>
            <a:spLocks noGrp="1"/>
          </p:cNvSpPr>
          <p:nvPr>
            <p:ph idx="1"/>
          </p:nvPr>
        </p:nvSpPr>
        <p:spPr>
          <a:xfrm>
            <a:off x="347504" y="1154607"/>
            <a:ext cx="6314016" cy="3076437"/>
          </a:xfrm>
        </p:spPr>
        <p:txBody>
          <a:bodyPr>
            <a:normAutofit/>
          </a:bodyPr>
          <a:lstStyle/>
          <a:p>
            <a:pPr lvl="1"/>
            <a:r>
              <a:rPr lang="en-US" sz="2400" dirty="0" smtClean="0"/>
              <a:t>Using strategies such as close reading</a:t>
            </a:r>
          </a:p>
          <a:p>
            <a:pPr lvl="1"/>
            <a:r>
              <a:rPr lang="en-US" sz="2400" dirty="0" smtClean="0"/>
              <a:t>Writing text dependent questions</a:t>
            </a:r>
          </a:p>
          <a:p>
            <a:pPr lvl="1"/>
            <a:r>
              <a:rPr lang="en-US" sz="2400" dirty="0" smtClean="0"/>
              <a:t>Increasing </a:t>
            </a:r>
            <a:r>
              <a:rPr lang="en-US" sz="2400" dirty="0"/>
              <a:t>text complexity </a:t>
            </a:r>
            <a:r>
              <a:rPr lang="en-US" sz="2400" dirty="0" smtClean="0"/>
              <a:t>appropriately and sequentially</a:t>
            </a:r>
          </a:p>
          <a:p>
            <a:pPr lvl="1"/>
            <a:r>
              <a:rPr lang="en-US" sz="2400" dirty="0" smtClean="0"/>
              <a:t>Selecting and teaching academic </a:t>
            </a:r>
          </a:p>
          <a:p>
            <a:pPr marL="342260" lvl="1" indent="0">
              <a:buNone/>
            </a:pPr>
            <a:r>
              <a:rPr lang="en-US" sz="2400" dirty="0"/>
              <a:t> </a:t>
            </a:r>
            <a:r>
              <a:rPr lang="en-US" sz="2400" dirty="0" smtClean="0"/>
              <a:t>   vocabulary</a:t>
            </a:r>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7</a:t>
            </a:fld>
            <a:endParaRPr lang="en-US" dirty="0"/>
          </a:p>
        </p:txBody>
      </p:sp>
      <p:pic>
        <p:nvPicPr>
          <p:cNvPr id="8" name="Picture 2" descr="C:\Users\Brenda.Schulz\AppData\Local\Microsoft\Windows\Temporary Internet Files\Content.IE5\L9DNVGWV\MP90044245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9399" y="2445576"/>
            <a:ext cx="1321542" cy="15919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504" y="46721"/>
            <a:ext cx="6255068" cy="1208076"/>
          </a:xfrm>
        </p:spPr>
        <p:txBody>
          <a:bodyPr>
            <a:normAutofit fontScale="90000"/>
          </a:bodyPr>
          <a:lstStyle/>
          <a:p>
            <a:pPr algn="l"/>
            <a:r>
              <a:rPr lang="en-US" dirty="0" smtClean="0"/>
              <a:t>    </a:t>
            </a:r>
            <a:r>
              <a:rPr lang="en-US" sz="3100" dirty="0" smtClean="0"/>
              <a:t>Goal </a:t>
            </a:r>
            <a:r>
              <a:rPr lang="en-US" sz="3100" dirty="0"/>
              <a:t>3</a:t>
            </a:r>
            <a:r>
              <a:rPr lang="en-US" sz="3100" dirty="0" smtClean="0"/>
              <a:t> – Conduct unit review and write </a:t>
            </a:r>
            <a:br>
              <a:rPr lang="en-US" sz="3100" dirty="0" smtClean="0"/>
            </a:br>
            <a:r>
              <a:rPr lang="en-US" sz="3100" dirty="0" smtClean="0"/>
              <a:t>            additional units</a:t>
            </a:r>
            <a:endParaRPr lang="en-US" sz="3100" dirty="0"/>
          </a:p>
        </p:txBody>
      </p:sp>
      <p:sp>
        <p:nvSpPr>
          <p:cNvPr id="3" name="Content Placeholder 2"/>
          <p:cNvSpPr>
            <a:spLocks noGrp="1"/>
          </p:cNvSpPr>
          <p:nvPr>
            <p:ph idx="1"/>
          </p:nvPr>
        </p:nvSpPr>
        <p:spPr>
          <a:xfrm>
            <a:off x="325274" y="1316810"/>
            <a:ext cx="6255068" cy="2582208"/>
          </a:xfrm>
        </p:spPr>
        <p:txBody>
          <a:bodyPr>
            <a:normAutofit/>
          </a:bodyPr>
          <a:lstStyle/>
          <a:p>
            <a:pPr marL="457200" lvl="1" indent="0">
              <a:buNone/>
            </a:pPr>
            <a:r>
              <a:rPr lang="en-US" sz="2400" dirty="0" smtClean="0"/>
              <a:t>Consider supplementing units with:</a:t>
            </a:r>
            <a:endParaRPr lang="en-US" sz="2400" dirty="0"/>
          </a:p>
          <a:p>
            <a:pPr lvl="3">
              <a:buFont typeface="Wingdings" pitchFamily="2" charset="2"/>
              <a:buChar char="§"/>
            </a:pPr>
            <a:r>
              <a:rPr lang="en-US" sz="2100" dirty="0" smtClean="0"/>
              <a:t>Various types of performance tasks</a:t>
            </a:r>
          </a:p>
          <a:p>
            <a:pPr lvl="3">
              <a:buFont typeface="Wingdings" pitchFamily="2" charset="2"/>
              <a:buChar char="§"/>
            </a:pPr>
            <a:r>
              <a:rPr lang="en-US" sz="2100" dirty="0" smtClean="0"/>
              <a:t>More attention to vocabulary instruction</a:t>
            </a:r>
            <a:endParaRPr lang="en-US" sz="2100" dirty="0"/>
          </a:p>
          <a:p>
            <a:pPr lvl="3">
              <a:buFont typeface="Wingdings" pitchFamily="2" charset="2"/>
              <a:buChar char="§"/>
            </a:pPr>
            <a:r>
              <a:rPr lang="en-US" sz="2100" dirty="0" smtClean="0"/>
              <a:t>Assessment </a:t>
            </a:r>
            <a:r>
              <a:rPr lang="en-US" sz="2100" dirty="0"/>
              <a:t>resources</a:t>
            </a:r>
          </a:p>
          <a:p>
            <a:pPr lvl="3">
              <a:buFont typeface="Wingdings" pitchFamily="2" charset="2"/>
              <a:buChar char="§"/>
            </a:pPr>
            <a:r>
              <a:rPr lang="en-US" sz="2100" dirty="0" smtClean="0"/>
              <a:t>Resources </a:t>
            </a:r>
            <a:r>
              <a:rPr lang="en-US" sz="2100" dirty="0"/>
              <a:t>for content literacy</a:t>
            </a:r>
          </a:p>
          <a:p>
            <a:endParaRPr lang="en-US" dirty="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8</a:t>
            </a:fld>
            <a:endParaRPr lang="en-US" dirty="0"/>
          </a:p>
        </p:txBody>
      </p:sp>
    </p:spTree>
    <p:extLst>
      <p:ext uri="{BB962C8B-B14F-4D97-AF65-F5344CB8AC3E}">
        <p14:creationId xmlns:p14="http://schemas.microsoft.com/office/powerpoint/2010/main" val="2806143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527" y="114633"/>
            <a:ext cx="6255068" cy="1106792"/>
          </a:xfrm>
        </p:spPr>
        <p:txBody>
          <a:bodyPr>
            <a:normAutofit fontScale="90000"/>
          </a:bodyPr>
          <a:lstStyle/>
          <a:p>
            <a:pPr algn="l"/>
            <a:r>
              <a:rPr lang="en-US" sz="2700" dirty="0" smtClean="0"/>
              <a:t/>
            </a:r>
            <a:br>
              <a:rPr lang="en-US" sz="2700" dirty="0" smtClean="0"/>
            </a:br>
            <a:r>
              <a:rPr lang="en-US" sz="2700" dirty="0" smtClean="0"/>
              <a:t>Goal 4 – Continue our collaboration among our</a:t>
            </a:r>
            <a:br>
              <a:rPr lang="en-US" sz="2700" dirty="0" smtClean="0"/>
            </a:br>
            <a:r>
              <a:rPr lang="en-US" sz="2700" dirty="0" smtClean="0"/>
              <a:t>    partners to help coach, guide, and    </a:t>
            </a:r>
            <a:br>
              <a:rPr lang="en-US" sz="2700" dirty="0" smtClean="0"/>
            </a:br>
            <a:r>
              <a:rPr lang="en-US" sz="2700" dirty="0" smtClean="0"/>
              <a:t>    facilitate ELA instruction and assessment</a:t>
            </a:r>
            <a:r>
              <a:rPr lang="en-US" sz="3600" dirty="0" smtClean="0"/>
              <a:t/>
            </a:r>
            <a:br>
              <a:rPr lang="en-US" sz="3600" dirty="0" smtClean="0"/>
            </a:br>
            <a:endParaRPr lang="en-US" dirty="0"/>
          </a:p>
        </p:txBody>
      </p:sp>
      <p:sp>
        <p:nvSpPr>
          <p:cNvPr id="3" name="Content Placeholder 2"/>
          <p:cNvSpPr>
            <a:spLocks noGrp="1"/>
          </p:cNvSpPr>
          <p:nvPr>
            <p:ph idx="1"/>
          </p:nvPr>
        </p:nvSpPr>
        <p:spPr>
          <a:xfrm>
            <a:off x="314132" y="1308192"/>
            <a:ext cx="6255068" cy="2753907"/>
          </a:xfrm>
        </p:spPr>
        <p:txBody>
          <a:bodyPr/>
          <a:lstStyle/>
          <a:p>
            <a:pPr lvl="1">
              <a:buFont typeface="Wingdings" pitchFamily="2" charset="2"/>
              <a:buChar char="§"/>
            </a:pPr>
            <a:r>
              <a:rPr lang="en-US" dirty="0" smtClean="0"/>
              <a:t>Media specialists </a:t>
            </a:r>
          </a:p>
          <a:p>
            <a:pPr lvl="1">
              <a:buFont typeface="Wingdings" pitchFamily="2" charset="2"/>
              <a:buChar char="§"/>
            </a:pPr>
            <a:r>
              <a:rPr lang="en-US" dirty="0" smtClean="0"/>
              <a:t>RESA reading specialists </a:t>
            </a:r>
          </a:p>
          <a:p>
            <a:pPr lvl="1">
              <a:buFont typeface="Wingdings" pitchFamily="2" charset="2"/>
              <a:buChar char="§"/>
            </a:pPr>
            <a:r>
              <a:rPr lang="en-US" dirty="0" smtClean="0"/>
              <a:t>Advisory council</a:t>
            </a:r>
          </a:p>
          <a:p>
            <a:pPr lvl="1">
              <a:buFont typeface="Wingdings" pitchFamily="2" charset="2"/>
              <a:buChar char="§"/>
            </a:pPr>
            <a:r>
              <a:rPr lang="en-US" dirty="0" smtClean="0"/>
              <a:t>GACIS</a:t>
            </a:r>
          </a:p>
          <a:p>
            <a:pPr lvl="1">
              <a:buFont typeface="Wingdings" pitchFamily="2" charset="2"/>
              <a:buChar char="§"/>
            </a:pPr>
            <a:r>
              <a:rPr lang="en-US" dirty="0" smtClean="0"/>
              <a:t>School improvement department</a:t>
            </a:r>
          </a:p>
          <a:p>
            <a:pPr lvl="1">
              <a:buFont typeface="Wingdings" pitchFamily="2" charset="2"/>
              <a:buChar char="§"/>
            </a:pPr>
            <a:r>
              <a:rPr lang="en-US" dirty="0" smtClean="0"/>
              <a:t>Striving Readers</a:t>
            </a:r>
          </a:p>
          <a:p>
            <a:endParaRPr lang="en-US" dirty="0"/>
          </a:p>
        </p:txBody>
      </p:sp>
      <p:sp>
        <p:nvSpPr>
          <p:cNvPr id="4" name="Date Placeholder 3"/>
          <p:cNvSpPr>
            <a:spLocks noGrp="1"/>
          </p:cNvSpPr>
          <p:nvPr>
            <p:ph type="dt" sz="half" idx="10"/>
          </p:nvPr>
        </p:nvSpPr>
        <p:spPr/>
        <p:txBody>
          <a:bodyPr/>
          <a:lstStyle/>
          <a:p>
            <a:pPr>
              <a:defRPr/>
            </a:pPr>
            <a:r>
              <a:rPr lang="en-US" dirty="0" smtClean="0"/>
              <a:t>12/4/12</a:t>
            </a:r>
            <a:endParaRPr lang="en-US" dirty="0"/>
          </a:p>
        </p:txBody>
      </p:sp>
      <p:sp>
        <p:nvSpPr>
          <p:cNvPr id="5" name="Slide Number Placeholder 4"/>
          <p:cNvSpPr>
            <a:spLocks noGrp="1"/>
          </p:cNvSpPr>
          <p:nvPr>
            <p:ph type="sldNum" sz="quarter" idx="12"/>
          </p:nvPr>
        </p:nvSpPr>
        <p:spPr/>
        <p:txBody>
          <a:bodyPr/>
          <a:lstStyle/>
          <a:p>
            <a:pPr>
              <a:defRPr/>
            </a:pPr>
            <a:fld id="{746A181B-FE68-4118-87DA-2863BE8DEB27}" type="slidenum">
              <a:rPr lang="en-US" smtClean="0"/>
              <a:pPr>
                <a:defRPr/>
              </a:pPr>
              <a:t>9</a:t>
            </a:fld>
            <a:endParaRPr lang="en-US" dirty="0"/>
          </a:p>
        </p:txBody>
      </p:sp>
      <p:pic>
        <p:nvPicPr>
          <p:cNvPr id="6" name="Picture 3" descr="C:\Users\Brenda.Schulz\AppData\Local\Microsoft\Windows\Temporary Internet Files\Content.IE5\4S419C3E\MP9004068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76582" y="1358883"/>
            <a:ext cx="2597726" cy="15354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GaDOE Presentation Template - John Bar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GaDOE Presentation Template - John Barge</Template>
  <TotalTime>571</TotalTime>
  <Words>1540</Words>
  <Application>Microsoft Office PowerPoint</Application>
  <PresentationFormat>Custom</PresentationFormat>
  <Paragraphs>246</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GaDOE Presentation Template - John Barge</vt:lpstr>
      <vt:lpstr>  English / Language Arts Update Common Core Standards </vt:lpstr>
      <vt:lpstr>While you are waiting….</vt:lpstr>
      <vt:lpstr>Goal 1 – Provide CCGPS Resources  </vt:lpstr>
      <vt:lpstr>Goal 1 – Provide CCGPS Resources</vt:lpstr>
      <vt:lpstr>Goal 2 – Offer Professional Learning</vt:lpstr>
      <vt:lpstr>Goal 2 –Offer Professional Learning</vt:lpstr>
      <vt:lpstr>Goal 2 – Offer Professional Learning</vt:lpstr>
      <vt:lpstr>    Goal 3 – Conduct unit review and write              additional units</vt:lpstr>
      <vt:lpstr> Goal 4 – Continue our collaboration among our     partners to help coach, guide, and         facilitate ELA instruction and assessment </vt:lpstr>
      <vt:lpstr>Top Ten Recommendations</vt:lpstr>
      <vt:lpstr>Top Ten Recommendations</vt:lpstr>
      <vt:lpstr>Some Suggested Resources</vt:lpstr>
      <vt:lpstr>PowerPoint Presentation</vt:lpstr>
      <vt:lpstr>ELA Team</vt:lpstr>
      <vt:lpstr>Questions?</vt:lpstr>
    </vt:vector>
  </TitlesOfParts>
  <Company>Georgia Department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 Language Arts Update Common Core Standards</dc:title>
  <dc:creator>GaDOE</dc:creator>
  <cp:lastModifiedBy>GaDOE</cp:lastModifiedBy>
  <cp:revision>43</cp:revision>
  <cp:lastPrinted>2012-12-02T16:37:32Z</cp:lastPrinted>
  <dcterms:created xsi:type="dcterms:W3CDTF">2012-12-02T15:14:09Z</dcterms:created>
  <dcterms:modified xsi:type="dcterms:W3CDTF">2012-12-07T15:00:47Z</dcterms:modified>
</cp:coreProperties>
</file>